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40"/>
  </p:notesMasterIdLst>
  <p:handoutMasterIdLst>
    <p:handoutMasterId r:id="rId41"/>
  </p:handoutMasterIdLst>
  <p:sldIdLst>
    <p:sldId id="256" r:id="rId2"/>
    <p:sldId id="447" r:id="rId3"/>
    <p:sldId id="488" r:id="rId4"/>
    <p:sldId id="490" r:id="rId5"/>
    <p:sldId id="443" r:id="rId6"/>
    <p:sldId id="489" r:id="rId7"/>
    <p:sldId id="446" r:id="rId8"/>
    <p:sldId id="448" r:id="rId9"/>
    <p:sldId id="426" r:id="rId10"/>
    <p:sldId id="493" r:id="rId11"/>
    <p:sldId id="494" r:id="rId12"/>
    <p:sldId id="497" r:id="rId13"/>
    <p:sldId id="500" r:id="rId14"/>
    <p:sldId id="499" r:id="rId15"/>
    <p:sldId id="498" r:id="rId16"/>
    <p:sldId id="439" r:id="rId17"/>
    <p:sldId id="437" r:id="rId18"/>
    <p:sldId id="438" r:id="rId19"/>
    <p:sldId id="449" r:id="rId20"/>
    <p:sldId id="457" r:id="rId21"/>
    <p:sldId id="458" r:id="rId22"/>
    <p:sldId id="478" r:id="rId23"/>
    <p:sldId id="479" r:id="rId24"/>
    <p:sldId id="480" r:id="rId25"/>
    <p:sldId id="481" r:id="rId26"/>
    <p:sldId id="450" r:id="rId27"/>
    <p:sldId id="440" r:id="rId28"/>
    <p:sldId id="468" r:id="rId29"/>
    <p:sldId id="455" r:id="rId30"/>
    <p:sldId id="487" r:id="rId31"/>
    <p:sldId id="509" r:id="rId32"/>
    <p:sldId id="510" r:id="rId33"/>
    <p:sldId id="452" r:id="rId34"/>
    <p:sldId id="459" r:id="rId35"/>
    <p:sldId id="511" r:id="rId36"/>
    <p:sldId id="514" r:id="rId37"/>
    <p:sldId id="508" r:id="rId38"/>
    <p:sldId id="512" r:id="rId39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99BD01-70D7-5F4D-BA49-6218BC8569A6}">
          <p14:sldIdLst>
            <p14:sldId id="256"/>
            <p14:sldId id="447"/>
            <p14:sldId id="488"/>
            <p14:sldId id="490"/>
            <p14:sldId id="443"/>
            <p14:sldId id="489"/>
            <p14:sldId id="446"/>
            <p14:sldId id="448"/>
            <p14:sldId id="426"/>
            <p14:sldId id="493"/>
            <p14:sldId id="494"/>
            <p14:sldId id="497"/>
            <p14:sldId id="500"/>
            <p14:sldId id="499"/>
            <p14:sldId id="498"/>
            <p14:sldId id="439"/>
            <p14:sldId id="437"/>
            <p14:sldId id="438"/>
            <p14:sldId id="449"/>
            <p14:sldId id="457"/>
            <p14:sldId id="458"/>
            <p14:sldId id="478"/>
            <p14:sldId id="479"/>
            <p14:sldId id="480"/>
            <p14:sldId id="481"/>
            <p14:sldId id="450"/>
            <p14:sldId id="440"/>
            <p14:sldId id="468"/>
            <p14:sldId id="455"/>
            <p14:sldId id="487"/>
            <p14:sldId id="509"/>
            <p14:sldId id="510"/>
            <p14:sldId id="452"/>
            <p14:sldId id="459"/>
            <p14:sldId id="511"/>
            <p14:sldId id="514"/>
            <p14:sldId id="508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71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340">
          <p15:clr>
            <a:srgbClr val="A4A3A4"/>
          </p15:clr>
        </p15:guide>
        <p15:guide id="4" orient="horz" pos="1192">
          <p15:clr>
            <a:srgbClr val="A4A3A4"/>
          </p15:clr>
        </p15:guide>
        <p15:guide id="5" pos="5354">
          <p15:clr>
            <a:srgbClr val="A4A3A4"/>
          </p15:clr>
        </p15:guide>
        <p15:guide id="6" pos="2033">
          <p15:clr>
            <a:srgbClr val="A4A3A4"/>
          </p15:clr>
        </p15:guide>
        <p15:guide id="7" pos="360">
          <p15:clr>
            <a:srgbClr val="A4A3A4"/>
          </p15:clr>
        </p15:guide>
        <p15:guide id="8" pos="19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030"/>
    <a:srgbClr val="C3E937"/>
    <a:srgbClr val="9DD5A0"/>
    <a:srgbClr val="F18377"/>
    <a:srgbClr val="3A3AF0"/>
    <a:srgbClr val="DADCE0"/>
    <a:srgbClr val="4B4E4B"/>
    <a:srgbClr val="4A4A4A"/>
    <a:srgbClr val="EBEBEA"/>
    <a:srgbClr val="168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ddels stil 2 - aks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ddels stil 3 - aks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Mørk stil 2 - aksent 5 / aks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ys stil 1 - aks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ys stil 2 - aks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iddels stil 1 - aks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2" autoAdjust="0"/>
    <p:restoredTop sz="81054" autoAdjust="0"/>
  </p:normalViewPr>
  <p:slideViewPr>
    <p:cSldViewPr snapToGrid="0">
      <p:cViewPr varScale="1">
        <p:scale>
          <a:sx n="128" d="100"/>
          <a:sy n="128" d="100"/>
        </p:scale>
        <p:origin x="2172" y="132"/>
      </p:cViewPr>
      <p:guideLst>
        <p:guide orient="horz" pos="1371"/>
        <p:guide orient="horz" pos="3929"/>
        <p:guide orient="horz" pos="340"/>
        <p:guide orient="horz" pos="1192"/>
        <p:guide pos="5354"/>
        <p:guide pos="2033"/>
        <p:guide pos="36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-3352" y="-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74104-B49D-A24F-9FDC-6425A7533FCA}" type="datetimeFigureOut">
              <a:rPr lang="en-US" smtClean="0"/>
              <a:pPr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375A6-C67B-D94A-A4C8-98E66B1EC4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31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39D95-AFFA-7244-A21B-AD38611FF297}" type="datetimeFigureOut">
              <a:rPr lang="en-US" smtClean="0"/>
              <a:pPr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8449B-49F5-3C4D-8212-7213E250F7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622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33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SISRE: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errors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individual</a:t>
            </a:r>
            <a:r>
              <a:rPr lang="nb-NO" baseline="0" dirty="0" smtClean="0"/>
              <a:t> ranging </a:t>
            </a:r>
            <a:r>
              <a:rPr lang="nb-NO" baseline="0" dirty="0" err="1" smtClean="0"/>
              <a:t>measurements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related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control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 segment</a:t>
            </a:r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1.  </a:t>
            </a:r>
            <a:r>
              <a:rPr lang="nb-NO" dirty="0" err="1" smtClean="0"/>
              <a:t>Receiver</a:t>
            </a:r>
            <a:r>
              <a:rPr lang="nb-NO" dirty="0" smtClean="0"/>
              <a:t> </a:t>
            </a:r>
            <a:r>
              <a:rPr lang="nb-NO" dirty="0" err="1" smtClean="0"/>
              <a:t>receives</a:t>
            </a:r>
            <a:r>
              <a:rPr lang="nb-NO" dirty="0" smtClean="0"/>
              <a:t> </a:t>
            </a:r>
            <a:r>
              <a:rPr lang="nb-NO" dirty="0" err="1" smtClean="0"/>
              <a:t>satellite</a:t>
            </a:r>
            <a:r>
              <a:rPr lang="nb-NO" dirty="0" smtClean="0"/>
              <a:t> signal and </a:t>
            </a:r>
            <a:r>
              <a:rPr lang="nb-NO" dirty="0" err="1" smtClean="0"/>
              <a:t>determines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range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. This range is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pseudorange </a:t>
            </a:r>
            <a:r>
              <a:rPr lang="nb-NO" baseline="0" dirty="0" err="1" smtClean="0"/>
              <a:t>because</a:t>
            </a:r>
            <a:r>
              <a:rPr lang="nb-NO" baseline="0" dirty="0" smtClean="0"/>
              <a:t> 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synchronized</a:t>
            </a:r>
            <a:r>
              <a:rPr lang="nb-NO" baseline="0" dirty="0" smtClean="0"/>
              <a:t>. 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SISRE: Statistical uncertainty of the modeled </a:t>
            </a:r>
            <a:r>
              <a:rPr lang="en-US" dirty="0" err="1" smtClean="0"/>
              <a:t>pseudorange</a:t>
            </a:r>
            <a:r>
              <a:rPr lang="en-US" dirty="0" smtClean="0"/>
              <a:t> related to broadcast orbit and clock information.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Broadcast orbit and clock information depends on control</a:t>
            </a:r>
            <a:r>
              <a:rPr lang="en-US" baseline="0" dirty="0" smtClean="0"/>
              <a:t> and space segment. SISRE represents the error budget related to control and space segment. </a:t>
            </a:r>
          </a:p>
          <a:p>
            <a:pPr marL="228600" indent="-228600">
              <a:buAutoNum type="arabicPeriod" startAt="2"/>
            </a:pPr>
            <a:r>
              <a:rPr lang="nb-NO" dirty="0" smtClean="0"/>
              <a:t>Control Segment: Orbit and </a:t>
            </a:r>
            <a:r>
              <a:rPr lang="nb-NO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determination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performance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distribution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monitoring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stations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upload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capacity</a:t>
            </a:r>
            <a:endParaRPr lang="nb-NO" baseline="0" dirty="0" smtClean="0"/>
          </a:p>
          <a:p>
            <a:r>
              <a:rPr lang="nb-NO" baseline="0" dirty="0" smtClean="0"/>
              <a:t>5.   Space Segment: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stability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antenna </a:t>
            </a:r>
            <a:r>
              <a:rPr lang="nb-NO" baseline="0" dirty="0" err="1" smtClean="0"/>
              <a:t>variation</a:t>
            </a:r>
            <a:r>
              <a:rPr lang="nb-NO" baseline="0" dirty="0" smtClean="0"/>
              <a:t>, signal </a:t>
            </a:r>
            <a:r>
              <a:rPr lang="nb-NO" baseline="0" dirty="0" err="1" smtClean="0"/>
              <a:t>imperfection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predicability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orbital motion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67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SISRE: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errors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individual</a:t>
            </a:r>
            <a:r>
              <a:rPr lang="nb-NO" baseline="0" dirty="0" smtClean="0"/>
              <a:t> ranging </a:t>
            </a:r>
            <a:r>
              <a:rPr lang="nb-NO" baseline="0" dirty="0" err="1" smtClean="0"/>
              <a:t>measurements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related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control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 segment</a:t>
            </a:r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1.  </a:t>
            </a:r>
            <a:r>
              <a:rPr lang="nb-NO" dirty="0" err="1" smtClean="0"/>
              <a:t>Receiver</a:t>
            </a:r>
            <a:r>
              <a:rPr lang="nb-NO" dirty="0" smtClean="0"/>
              <a:t> </a:t>
            </a:r>
            <a:r>
              <a:rPr lang="nb-NO" dirty="0" err="1" smtClean="0"/>
              <a:t>receives</a:t>
            </a:r>
            <a:r>
              <a:rPr lang="nb-NO" dirty="0" smtClean="0"/>
              <a:t> </a:t>
            </a:r>
            <a:r>
              <a:rPr lang="nb-NO" dirty="0" err="1" smtClean="0"/>
              <a:t>satellite</a:t>
            </a:r>
            <a:r>
              <a:rPr lang="nb-NO" dirty="0" smtClean="0"/>
              <a:t> signal and </a:t>
            </a:r>
            <a:r>
              <a:rPr lang="nb-NO" dirty="0" err="1" smtClean="0"/>
              <a:t>determines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range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. This range is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pseudorange </a:t>
            </a:r>
            <a:r>
              <a:rPr lang="nb-NO" baseline="0" dirty="0" err="1" smtClean="0"/>
              <a:t>because</a:t>
            </a:r>
            <a:r>
              <a:rPr lang="nb-NO" baseline="0" dirty="0" smtClean="0"/>
              <a:t> 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synchronized</a:t>
            </a:r>
            <a:r>
              <a:rPr lang="nb-NO" baseline="0" dirty="0" smtClean="0"/>
              <a:t>. 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SISRE: Statistical uncertainty of the modeled </a:t>
            </a:r>
            <a:r>
              <a:rPr lang="en-US" dirty="0" err="1" smtClean="0"/>
              <a:t>pseudorange</a:t>
            </a:r>
            <a:r>
              <a:rPr lang="en-US" dirty="0" smtClean="0"/>
              <a:t> related to broadcast orbit and clock information.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Broadcast orbit and clock information depends on control</a:t>
            </a:r>
            <a:r>
              <a:rPr lang="en-US" baseline="0" dirty="0" smtClean="0"/>
              <a:t> and space segment. SISRE represents the error budget related to control and space segment. </a:t>
            </a:r>
          </a:p>
          <a:p>
            <a:pPr marL="228600" indent="-228600">
              <a:buAutoNum type="arabicPeriod" startAt="2"/>
            </a:pPr>
            <a:r>
              <a:rPr lang="nb-NO" dirty="0" smtClean="0"/>
              <a:t>Control Segment: Orbit and </a:t>
            </a:r>
            <a:r>
              <a:rPr lang="nb-NO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determination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performance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distribution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monitoring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stations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upload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capacity</a:t>
            </a:r>
            <a:endParaRPr lang="nb-NO" baseline="0" dirty="0" smtClean="0"/>
          </a:p>
          <a:p>
            <a:r>
              <a:rPr lang="nb-NO" baseline="0" dirty="0" smtClean="0"/>
              <a:t>5.   Space Segment: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stability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antenna </a:t>
            </a:r>
            <a:r>
              <a:rPr lang="nb-NO" baseline="0" dirty="0" err="1" smtClean="0"/>
              <a:t>variation</a:t>
            </a:r>
            <a:r>
              <a:rPr lang="nb-NO" baseline="0" dirty="0" smtClean="0"/>
              <a:t>, signal </a:t>
            </a:r>
            <a:r>
              <a:rPr lang="nb-NO" baseline="0" dirty="0" err="1" smtClean="0"/>
              <a:t>imperfection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predicability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orbital motion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84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1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r>
              <a:rPr lang="en-US" baseline="0" dirty="0" smtClean="0"/>
              <a:t> –  vector to the Earth  center</a:t>
            </a:r>
          </a:p>
          <a:p>
            <a:r>
              <a:rPr lang="en-US" baseline="0" dirty="0" smtClean="0"/>
              <a:t>Along-track – lying orbital plane and shows more or less in the direction of satellite motion</a:t>
            </a:r>
          </a:p>
          <a:p>
            <a:r>
              <a:rPr lang="en-US" baseline="0" dirty="0" smtClean="0"/>
              <a:t>Cross-track – fulfills a right hand system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68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r>
              <a:rPr lang="en-US" baseline="0" dirty="0" smtClean="0"/>
              <a:t> –  vector to the Earth  center</a:t>
            </a:r>
          </a:p>
          <a:p>
            <a:r>
              <a:rPr lang="en-US" baseline="0" dirty="0" smtClean="0"/>
              <a:t>Along-track – lying orbital plane and shows more or less in the direction of satellite motion</a:t>
            </a:r>
          </a:p>
          <a:p>
            <a:r>
              <a:rPr lang="en-US" baseline="0" dirty="0" smtClean="0"/>
              <a:t>Cross-track – fulfills a right hand system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96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r>
              <a:rPr lang="en-US" baseline="0" dirty="0" smtClean="0"/>
              <a:t> –  vector to the Earth  center</a:t>
            </a:r>
          </a:p>
          <a:p>
            <a:r>
              <a:rPr lang="en-US" baseline="0" dirty="0" smtClean="0"/>
              <a:t>Along-track – lying orbital plane and shows more or less in the direction of satellite motion</a:t>
            </a:r>
          </a:p>
          <a:p>
            <a:r>
              <a:rPr lang="en-US" baseline="0" dirty="0" smtClean="0"/>
              <a:t>Cross-track – fulfills a right hand system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00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Global </a:t>
            </a:r>
            <a:r>
              <a:rPr lang="en-US" baseline="0" dirty="0" smtClean="0"/>
              <a:t>averaged SISRE: spatially independent (compared to instantaneous SISRE) – range error across the portion of the Earth in view of the satellite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Weight factors for radial and along-/cross-track errors</a:t>
            </a:r>
          </a:p>
          <a:p>
            <a:r>
              <a:rPr lang="en-US" dirty="0" smtClean="0"/>
              <a:t>- Weigh</a:t>
            </a:r>
            <a:r>
              <a:rPr lang="en-US" baseline="0" dirty="0" smtClean="0"/>
              <a:t>t factors depend on: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       - GNSS (lower altitude/orbital radius of satellites means lower weight factor)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       - Elevation mask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91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48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91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remove duplicated broadcast ephemeris, choose navigation message (INVA, FNAV),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43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481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choose navigation message,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64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choose navigation message,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6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choose navigation message,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23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Epochwise</a:t>
            </a:r>
            <a:r>
              <a:rPr lang="en-US" baseline="0" dirty="0" smtClean="0"/>
              <a:t> mean orbit and clock correction: account for different GNSS time scale realization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1200" dirty="0" err="1" smtClean="0">
                <a:solidFill>
                  <a:schemeClr val="tx1"/>
                </a:solidFill>
                <a:latin typeface="Verdana"/>
              </a:rPr>
              <a:t>Precise</a:t>
            </a:r>
            <a:r>
              <a:rPr lang="nb-NO" sz="1200" dirty="0" smtClean="0">
                <a:solidFill>
                  <a:schemeClr val="tx1"/>
                </a:solidFill>
                <a:latin typeface="Verdana"/>
              </a:rPr>
              <a:t> and </a:t>
            </a:r>
            <a:r>
              <a:rPr lang="nb-NO" sz="1200" dirty="0" err="1" smtClean="0">
                <a:solidFill>
                  <a:schemeClr val="tx1"/>
                </a:solidFill>
                <a:latin typeface="Verdana"/>
              </a:rPr>
              <a:t>broadcast</a:t>
            </a:r>
            <a:r>
              <a:rPr lang="nb-NO" sz="12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  <a:latin typeface="Verdana"/>
              </a:rPr>
              <a:t>clock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correction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can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be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based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on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different signal-linear combination/</a:t>
            </a:r>
            <a:r>
              <a:rPr lang="en-US" baseline="0" dirty="0" smtClean="0"/>
              <a:t>Correct satellite clock for DCBs:  depend on the  precise clock generation (Galileo: E1E5a) -&gt; E1 + BGD and E1E5b + DCB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logging errors in broadcast and precise products affect resulting statistics unless the data are rejected (3-sigma range)</a:t>
            </a:r>
            <a:endParaRPr lang="en-US" dirty="0" smtClean="0"/>
          </a:p>
          <a:p>
            <a:pPr marL="171450" indent="-171450" algn="l">
              <a:buFontTx/>
              <a:buChar char="-"/>
            </a:pPr>
            <a:endParaRPr lang="nb-NO" sz="12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16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45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 the </a:t>
            </a:r>
            <a:r>
              <a:rPr lang="en-US" baseline="0" dirty="0" smtClean="0"/>
              <a:t>Galileo </a:t>
            </a:r>
            <a:r>
              <a:rPr lang="en-US" dirty="0" smtClean="0"/>
              <a:t>open</a:t>
            </a:r>
            <a:r>
              <a:rPr lang="en-US" baseline="0" dirty="0" smtClean="0"/>
              <a:t> service  provides to navigation messages: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nb-NO" sz="1200" dirty="0" smtClean="0">
                <a:solidFill>
                  <a:schemeClr val="tx1"/>
                </a:solidFill>
              </a:rPr>
              <a:t>      FNAV: </a:t>
            </a:r>
            <a:r>
              <a:rPr lang="nb-NO" sz="1200" dirty="0" err="1" smtClean="0">
                <a:solidFill>
                  <a:schemeClr val="tx1"/>
                </a:solidFill>
              </a:rPr>
              <a:t>free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navigation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message</a:t>
            </a:r>
            <a:r>
              <a:rPr lang="nb-NO" sz="1200" dirty="0" smtClean="0">
                <a:solidFill>
                  <a:schemeClr val="tx1"/>
                </a:solidFill>
              </a:rPr>
              <a:t> (E5a)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nb-NO" sz="1200" dirty="0" smtClean="0">
                <a:solidFill>
                  <a:schemeClr val="tx1"/>
                </a:solidFill>
              </a:rPr>
              <a:t>      INAV: </a:t>
            </a:r>
            <a:r>
              <a:rPr lang="nb-NO" sz="1200" dirty="0" err="1" smtClean="0">
                <a:solidFill>
                  <a:schemeClr val="tx1"/>
                </a:solidFill>
              </a:rPr>
              <a:t>integrity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navigation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message</a:t>
            </a:r>
            <a:r>
              <a:rPr lang="nb-NO" sz="1200" dirty="0" smtClean="0">
                <a:solidFill>
                  <a:schemeClr val="tx1"/>
                </a:solidFill>
              </a:rPr>
              <a:t> (E1 and E5b)</a:t>
            </a:r>
          </a:p>
          <a:p>
            <a:endParaRPr lang="en-US" dirty="0" smtClean="0"/>
          </a:p>
          <a:p>
            <a:r>
              <a:rPr lang="en-US" dirty="0" smtClean="0"/>
              <a:t>- Half a year with data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76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6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Galileo</a:t>
            </a:r>
            <a:r>
              <a:rPr lang="en-US" baseline="0" dirty="0" smtClean="0"/>
              <a:t> Open Service definition document defines minimum performance level, where 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01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Galileo</a:t>
            </a:r>
            <a:r>
              <a:rPr lang="en-US" baseline="0" dirty="0" smtClean="0"/>
              <a:t> Open Service definition document defines minimum performance level, where 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84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Anomaly: condition during a healthy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trackable</a:t>
            </a:r>
            <a:r>
              <a:rPr lang="en-US" baseline="0" dirty="0" smtClean="0"/>
              <a:t> satellite exceeds defined thresholds</a:t>
            </a:r>
          </a:p>
          <a:p>
            <a:r>
              <a:rPr lang="en-US" baseline="0" dirty="0" smtClean="0"/>
              <a:t>Galileo navigation message are only valid for 4 hours 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3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ESA launched</a:t>
            </a:r>
            <a:r>
              <a:rPr lang="en-US" baseline="0" noProof="0" dirty="0" smtClean="0"/>
              <a:t> two GIOVE satellites in 2005 and 2008 with a representative ground segment and securing the use of the frequencies (not used anymore)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</a:t>
            </a:r>
            <a:r>
              <a:rPr lang="en-US" baseline="0" noProof="0" dirty="0" err="1" smtClean="0"/>
              <a:t>testbed</a:t>
            </a:r>
            <a:r>
              <a:rPr lang="en-US" baseline="0" noProof="0" dirty="0" smtClean="0"/>
              <a:t> for onboard atomic clocks and navigation signal generation / GIOVE satellites are not longer active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in-orbit validation phase: initial validation of the system using four Galileo in-orbit validation IOV satellites (launched October 2011 and 2012)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first position fix in March 2013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Initial</a:t>
            </a:r>
            <a:r>
              <a:rPr lang="en-US" baseline="0" noProof="0" dirty="0" smtClean="0"/>
              <a:t> Services: 15th December 2016 declaration of initial service from European Commission; moving from testing phase to delivering of live service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 ground infrastructure is operational and ready for positioning, navigation and timing to users; Galileo goes alive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Exploitation phase: routine operations, ground segment maintenance, filling up the satellite constellation</a:t>
            </a:r>
          </a:p>
          <a:p>
            <a:pPr marL="171450" indent="-171450">
              <a:buFontTx/>
              <a:buChar char="-"/>
            </a:pPr>
            <a:endParaRPr lang="en-US" baseline="0" noProof="0" dirty="0" smtClean="0"/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Galileo performance monitoring plays a important role for testing and verifying the initial services and to ensure the provision of high quality satellite data to users.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4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56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Experience needed for detecting anomalies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93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200" dirty="0" smtClean="0">
                <a:solidFill>
                  <a:schemeClr val="tx1"/>
                </a:solidFill>
              </a:rPr>
              <a:t>Heng, L. (2012): </a:t>
            </a:r>
            <a:r>
              <a:rPr lang="nb-NO" sz="1200" i="1" dirty="0" smtClean="0">
                <a:solidFill>
                  <a:schemeClr val="tx1"/>
                </a:solidFill>
              </a:rPr>
              <a:t>Safe </a:t>
            </a:r>
            <a:r>
              <a:rPr lang="nb-NO" sz="1200" i="1" dirty="0" err="1" smtClean="0">
                <a:solidFill>
                  <a:schemeClr val="tx1"/>
                </a:solidFill>
              </a:rPr>
              <a:t>satellite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navigation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with</a:t>
            </a:r>
            <a:r>
              <a:rPr lang="nb-NO" sz="1200" i="1" dirty="0" smtClean="0">
                <a:solidFill>
                  <a:schemeClr val="tx1"/>
                </a:solidFill>
              </a:rPr>
              <a:t> multiple </a:t>
            </a:r>
            <a:r>
              <a:rPr lang="nb-NO" sz="1200" i="1" dirty="0" err="1" smtClean="0">
                <a:solidFill>
                  <a:schemeClr val="tx1"/>
                </a:solidFill>
              </a:rPr>
              <a:t>constellations</a:t>
            </a:r>
            <a:r>
              <a:rPr lang="nb-NO" sz="1200" i="1" dirty="0" smtClean="0">
                <a:solidFill>
                  <a:schemeClr val="tx1"/>
                </a:solidFill>
              </a:rPr>
              <a:t>: global </a:t>
            </a:r>
            <a:r>
              <a:rPr lang="nb-NO" sz="1200" i="1" dirty="0" err="1" smtClean="0">
                <a:solidFill>
                  <a:schemeClr val="tx1"/>
                </a:solidFill>
              </a:rPr>
              <a:t>monitoring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of</a:t>
            </a:r>
            <a:r>
              <a:rPr lang="nb-NO" sz="1200" i="1" dirty="0" smtClean="0">
                <a:solidFill>
                  <a:schemeClr val="tx1"/>
                </a:solidFill>
              </a:rPr>
              <a:t> GPS and GLONASS signal-in-</a:t>
            </a:r>
            <a:r>
              <a:rPr lang="nb-NO" sz="1200" i="1" dirty="0" err="1" smtClean="0">
                <a:solidFill>
                  <a:schemeClr val="tx1"/>
                </a:solidFill>
              </a:rPr>
              <a:t>space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anomalies</a:t>
            </a:r>
            <a:r>
              <a:rPr lang="nb-NO" sz="1200" i="1" dirty="0" smtClean="0">
                <a:solidFill>
                  <a:schemeClr val="tx1"/>
                </a:solidFill>
              </a:rPr>
              <a:t>. </a:t>
            </a:r>
            <a:r>
              <a:rPr lang="nb-NO" sz="1200" dirty="0" smtClean="0">
                <a:solidFill>
                  <a:schemeClr val="tx1"/>
                </a:solidFill>
              </a:rPr>
              <a:t>Department </a:t>
            </a:r>
            <a:r>
              <a:rPr lang="nb-NO" sz="1200" dirty="0" err="1" smtClean="0">
                <a:solidFill>
                  <a:schemeClr val="tx1"/>
                </a:solidFill>
              </a:rPr>
              <a:t>of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Electrical</a:t>
            </a:r>
            <a:r>
              <a:rPr lang="nb-NO" sz="1200" dirty="0" smtClean="0">
                <a:solidFill>
                  <a:schemeClr val="tx1"/>
                </a:solidFill>
              </a:rPr>
              <a:t> Engineering, Stanford </a:t>
            </a:r>
            <a:r>
              <a:rPr lang="nb-NO" sz="1200" dirty="0" err="1" smtClean="0">
                <a:solidFill>
                  <a:schemeClr val="tx1"/>
                </a:solidFill>
              </a:rPr>
              <a:t>University</a:t>
            </a:r>
            <a:r>
              <a:rPr lang="nb-NO" sz="12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200" dirty="0" err="1" smtClean="0">
                <a:solidFill>
                  <a:schemeClr val="tx1"/>
                </a:solidFill>
              </a:rPr>
              <a:t>Montenbruck</a:t>
            </a:r>
            <a:r>
              <a:rPr lang="nb-NO" sz="1200" dirty="0" smtClean="0">
                <a:solidFill>
                  <a:schemeClr val="tx1"/>
                </a:solidFill>
              </a:rPr>
              <a:t>, O., Steigenberger, P., and </a:t>
            </a:r>
            <a:r>
              <a:rPr lang="nb-NO" sz="1200" dirty="0" err="1" smtClean="0">
                <a:solidFill>
                  <a:schemeClr val="tx1"/>
                </a:solidFill>
              </a:rPr>
              <a:t>Hauschild</a:t>
            </a:r>
            <a:r>
              <a:rPr lang="nb-NO" sz="1200" dirty="0" smtClean="0">
                <a:solidFill>
                  <a:schemeClr val="tx1"/>
                </a:solidFill>
              </a:rPr>
              <a:t>, A. (2014): </a:t>
            </a:r>
            <a:r>
              <a:rPr lang="nb-NO" sz="1200" i="1" dirty="0" smtClean="0">
                <a:solidFill>
                  <a:schemeClr val="tx1"/>
                </a:solidFill>
              </a:rPr>
              <a:t>Broadcast versus </a:t>
            </a:r>
            <a:r>
              <a:rPr lang="nb-NO" sz="1200" i="1" dirty="0" err="1" smtClean="0">
                <a:solidFill>
                  <a:schemeClr val="tx1"/>
                </a:solidFill>
              </a:rPr>
              <a:t>precise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ephemeris</a:t>
            </a:r>
            <a:r>
              <a:rPr lang="nb-NO" sz="1200" i="1" dirty="0" smtClean="0">
                <a:solidFill>
                  <a:schemeClr val="tx1"/>
                </a:solidFill>
              </a:rPr>
              <a:t>: a </a:t>
            </a:r>
            <a:r>
              <a:rPr lang="nb-NO" sz="1200" i="1" dirty="0" err="1" smtClean="0">
                <a:solidFill>
                  <a:schemeClr val="tx1"/>
                </a:solidFill>
              </a:rPr>
              <a:t>multi</a:t>
            </a:r>
            <a:r>
              <a:rPr lang="nb-NO" sz="1200" i="1" dirty="0" smtClean="0">
                <a:solidFill>
                  <a:schemeClr val="tx1"/>
                </a:solidFill>
              </a:rPr>
              <a:t>-GNSS </a:t>
            </a:r>
            <a:r>
              <a:rPr lang="nb-NO" sz="1200" i="1" dirty="0" err="1" smtClean="0">
                <a:solidFill>
                  <a:schemeClr val="tx1"/>
                </a:solidFill>
              </a:rPr>
              <a:t>perspective</a:t>
            </a:r>
            <a:r>
              <a:rPr lang="nb-NO" sz="1200" i="1" dirty="0" smtClean="0">
                <a:solidFill>
                  <a:schemeClr val="tx1"/>
                </a:solidFill>
              </a:rPr>
              <a:t>.</a:t>
            </a:r>
            <a:r>
              <a:rPr lang="nb-NO" sz="1200" dirty="0" smtClean="0">
                <a:solidFill>
                  <a:schemeClr val="tx1"/>
                </a:solidFill>
              </a:rPr>
              <a:t> GPS Solutions, (19):321-333. DOI 10.1007/s10291-014-0390-8.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3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73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E14/E18: on elliptic orbits in test mode</a:t>
            </a:r>
          </a:p>
          <a:p>
            <a:r>
              <a:rPr lang="en-US" noProof="0" dirty="0" smtClean="0"/>
              <a:t>E20: has no ephemeris</a:t>
            </a:r>
          </a:p>
          <a:p>
            <a:r>
              <a:rPr lang="en-US" noProof="0" dirty="0" smtClean="0"/>
              <a:t>E22:</a:t>
            </a:r>
            <a:r>
              <a:rPr lang="en-US" baseline="0" noProof="0" dirty="0" smtClean="0"/>
              <a:t> removed from active constellation for constellation management purposes</a:t>
            </a:r>
          </a:p>
          <a:p>
            <a:r>
              <a:rPr lang="en-US" baseline="0" noProof="0" dirty="0" smtClean="0"/>
              <a:t>E13, E15, E21, E33, E36: under commissioning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RAAN and mean anomaly describes position of satellite</a:t>
            </a:r>
          </a:p>
          <a:p>
            <a:r>
              <a:rPr lang="en-US" baseline="0" noProof="0" dirty="0" smtClean="0"/>
              <a:t>RAAN: right </a:t>
            </a:r>
            <a:r>
              <a:rPr lang="en-US" baseline="0" noProof="0" dirty="0" err="1" smtClean="0"/>
              <a:t>ascencion</a:t>
            </a:r>
            <a:r>
              <a:rPr lang="en-US" baseline="0" noProof="0" dirty="0" smtClean="0"/>
              <a:t> of ascending node (indicates where the orbital plane crosses the equator)</a:t>
            </a:r>
          </a:p>
          <a:p>
            <a:r>
              <a:rPr lang="en-US" baseline="0" noProof="0" dirty="0" smtClean="0"/>
              <a:t>Mean anomaly: describes the motion of a fictitious satellite, which moves uniformly on a auxiliary circle with the radius a around the </a:t>
            </a:r>
            <a:r>
              <a:rPr lang="en-US" baseline="0" noProof="0" dirty="0" err="1" smtClean="0"/>
              <a:t>geocenter</a:t>
            </a:r>
            <a:r>
              <a:rPr lang="en-US" baseline="0" noProof="0" dirty="0" smtClean="0"/>
              <a:t>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75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CODE: Center</a:t>
            </a:r>
            <a:r>
              <a:rPr lang="en-US" baseline="0" dirty="0" smtClean="0"/>
              <a:t> of Orbit Determination in Europe</a:t>
            </a:r>
          </a:p>
          <a:p>
            <a:r>
              <a:rPr lang="en-US" baseline="0" dirty="0" smtClean="0"/>
              <a:t>CAS: Chines Academy of Sciences</a:t>
            </a:r>
          </a:p>
          <a:p>
            <a:r>
              <a:rPr lang="en-US" baseline="0" dirty="0" smtClean="0"/>
              <a:t>JPL: NASA Jet Propulsion Laboratory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Epochwise</a:t>
            </a:r>
            <a:r>
              <a:rPr lang="en-US" baseline="0" dirty="0" smtClean="0"/>
              <a:t> mean orbit and clock correction: account for different GNSS time scale realization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Correct satellite clock for DCBs:  depend on the  precise clock generation (Galileo: E1E5a) -&gt; E1 + BGD and E1E5a + DCB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logging errors in broadcast and precise products affect resulting statistics unless the data are rejected (3-sigma range)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3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ESA launched</a:t>
            </a:r>
            <a:r>
              <a:rPr lang="en-US" baseline="0" noProof="0" dirty="0" smtClean="0"/>
              <a:t> two GIOVE satellites in 2005 and 2008 with a representative ground segment and securing the use of the frequencies (not used anymore)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</a:t>
            </a:r>
            <a:r>
              <a:rPr lang="en-US" baseline="0" noProof="0" dirty="0" err="1" smtClean="0"/>
              <a:t>testbed</a:t>
            </a:r>
            <a:r>
              <a:rPr lang="en-US" baseline="0" noProof="0" dirty="0" smtClean="0"/>
              <a:t> for onboard atomic clocks and navigation signal generation / GIOVE satellites are not longer active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in-orbit validation phase: initial validation of the system using four Galileo in-orbit validation IOV satellites (launched October 2011 and 2012)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first position fix in March 2013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Initial</a:t>
            </a:r>
            <a:r>
              <a:rPr lang="en-US" baseline="0" noProof="0" dirty="0" smtClean="0"/>
              <a:t> Services: 15th December 2016 declaration of initial service from European Commission; moving from testing phase to delivering of live service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 ground infrastructure is operational and ready for positioning, navigation and timing to users; Galileo goes alive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Exploitation phase: routine operations, ground segment maintenance, filling up the satellite constellation</a:t>
            </a:r>
          </a:p>
          <a:p>
            <a:pPr marL="171450" indent="-171450">
              <a:buFontTx/>
              <a:buChar char="-"/>
            </a:pPr>
            <a:endParaRPr lang="en-US" baseline="0" noProof="0" dirty="0" smtClean="0"/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Galileo performance monitoring plays a important role for testing and verifying the initial services and to ensure the provision of high quality satellite data to users.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4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ESA launched</a:t>
            </a:r>
            <a:r>
              <a:rPr lang="en-US" baseline="0" noProof="0" dirty="0" smtClean="0"/>
              <a:t> two GIOVE satellites in 2005 and 2008 with a representative ground segment and securing the use of the frequencies (not used anymore)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</a:t>
            </a:r>
            <a:r>
              <a:rPr lang="en-US" baseline="0" noProof="0" dirty="0" err="1" smtClean="0"/>
              <a:t>testbed</a:t>
            </a:r>
            <a:r>
              <a:rPr lang="en-US" baseline="0" noProof="0" dirty="0" smtClean="0"/>
              <a:t> for onboard atomic clocks and navigation signal generation / GIOVE satellites are not longer active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in-orbit validation phase: initial validation of the system using four Galileo in-orbit validation IOV satellites (launched October 2011 and 2012)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first position fix in March 2013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Initial</a:t>
            </a:r>
            <a:r>
              <a:rPr lang="en-US" baseline="0" noProof="0" dirty="0" smtClean="0"/>
              <a:t> Services: 15th December 2016 declaration of initial service from European Commission; moving from testing phase to delivering of live service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 ground infrastructure is operational and ready for positioning, navigation and timing to users; Galileo goes alive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Exploitation phase: routine operations, ground segment maintenance, filling up the satellite constellation</a:t>
            </a:r>
          </a:p>
          <a:p>
            <a:pPr marL="171450" indent="-171450">
              <a:buFontTx/>
              <a:buChar char="-"/>
            </a:pPr>
            <a:endParaRPr lang="en-US" baseline="0" noProof="0" dirty="0" smtClean="0"/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Galileo performance monitoring plays a important role for testing and verifying the initial services and to ensure the provision of high quality satellite data to users.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ESA launched</a:t>
            </a:r>
            <a:r>
              <a:rPr lang="en-US" baseline="0" noProof="0" dirty="0" smtClean="0"/>
              <a:t> two GIOVE satellites in 2005 and 2008 with a representative ground segment and securing the use of the frequencies (not used anymore)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</a:t>
            </a:r>
            <a:r>
              <a:rPr lang="en-US" baseline="0" noProof="0" dirty="0" err="1" smtClean="0"/>
              <a:t>testbed</a:t>
            </a:r>
            <a:r>
              <a:rPr lang="en-US" baseline="0" noProof="0" dirty="0" smtClean="0"/>
              <a:t> for onboard atomic clocks and navigation signal generation / GIOVE satellites are not longer active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in-orbit validation phase: initial validation of the system using four Galileo in-orbit validation IOV satellites (launched October 2011 and 2012)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first position fix in March 2013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Initial</a:t>
            </a:r>
            <a:r>
              <a:rPr lang="en-US" baseline="0" noProof="0" dirty="0" smtClean="0"/>
              <a:t> Services: 15th December 2016 declaration of initial service from European Commission; moving from testing phase to delivering of live service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 ground infrastructure is operational and ready for positioning, navigation and timing to users; Galileo goes alive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Exploitation phase: routine operations, ground segment maintenance, filling up the satellite constellation</a:t>
            </a:r>
          </a:p>
          <a:p>
            <a:pPr marL="171450" indent="-171450">
              <a:buFontTx/>
              <a:buChar char="-"/>
            </a:pPr>
            <a:endParaRPr lang="en-US" baseline="0" noProof="0" dirty="0" smtClean="0"/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Galileo performance monitoring plays a important role for testing and verifying the initial services and to ensure the provision of high quality satellite data to users.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0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75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3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SISRE: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errors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individual</a:t>
            </a:r>
            <a:r>
              <a:rPr lang="nb-NO" baseline="0" dirty="0" smtClean="0"/>
              <a:t> ranging </a:t>
            </a:r>
            <a:r>
              <a:rPr lang="nb-NO" baseline="0" dirty="0" err="1" smtClean="0"/>
              <a:t>measurements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related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control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 segment</a:t>
            </a:r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1.  </a:t>
            </a:r>
            <a:r>
              <a:rPr lang="nb-NO" dirty="0" err="1" smtClean="0"/>
              <a:t>Receiver</a:t>
            </a:r>
            <a:r>
              <a:rPr lang="nb-NO" dirty="0" smtClean="0"/>
              <a:t> </a:t>
            </a:r>
            <a:r>
              <a:rPr lang="nb-NO" dirty="0" err="1" smtClean="0"/>
              <a:t>receives</a:t>
            </a:r>
            <a:r>
              <a:rPr lang="nb-NO" dirty="0" smtClean="0"/>
              <a:t> </a:t>
            </a:r>
            <a:r>
              <a:rPr lang="nb-NO" dirty="0" err="1" smtClean="0"/>
              <a:t>satellite</a:t>
            </a:r>
            <a:r>
              <a:rPr lang="nb-NO" dirty="0" smtClean="0"/>
              <a:t> signal and </a:t>
            </a:r>
            <a:r>
              <a:rPr lang="nb-NO" dirty="0" err="1" smtClean="0"/>
              <a:t>determines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range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. This range is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pseudorange </a:t>
            </a:r>
            <a:r>
              <a:rPr lang="nb-NO" baseline="0" dirty="0" err="1" smtClean="0"/>
              <a:t>because</a:t>
            </a:r>
            <a:r>
              <a:rPr lang="nb-NO" baseline="0" dirty="0" smtClean="0"/>
              <a:t> 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synchronized</a:t>
            </a:r>
            <a:r>
              <a:rPr lang="nb-NO" baseline="0" dirty="0" smtClean="0"/>
              <a:t>. 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SISRE: Statistical uncertainty of the modeled </a:t>
            </a:r>
            <a:r>
              <a:rPr lang="en-US" dirty="0" err="1" smtClean="0"/>
              <a:t>pseudorange</a:t>
            </a:r>
            <a:r>
              <a:rPr lang="en-US" dirty="0" smtClean="0"/>
              <a:t> related to broadcast orbit and clock information.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Broadcast orbit and clock information depends on control</a:t>
            </a:r>
            <a:r>
              <a:rPr lang="en-US" baseline="0" dirty="0" smtClean="0"/>
              <a:t> and space segment. SISRE represents the error budget related to control and space segment. </a:t>
            </a:r>
          </a:p>
          <a:p>
            <a:pPr marL="228600" indent="-228600">
              <a:buAutoNum type="arabicPeriod" startAt="2"/>
            </a:pPr>
            <a:r>
              <a:rPr lang="nb-NO" dirty="0" smtClean="0"/>
              <a:t>Control Segment: Orbit and </a:t>
            </a:r>
            <a:r>
              <a:rPr lang="nb-NO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determination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performance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distribution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monitoring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stations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upload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capacity</a:t>
            </a:r>
            <a:endParaRPr lang="nb-NO" baseline="0" dirty="0" smtClean="0"/>
          </a:p>
          <a:p>
            <a:r>
              <a:rPr lang="nb-NO" baseline="0" dirty="0" smtClean="0"/>
              <a:t>5.   Space Segment: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stability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antenna </a:t>
            </a:r>
            <a:r>
              <a:rPr lang="nb-NO" baseline="0" dirty="0" err="1" smtClean="0"/>
              <a:t>variation</a:t>
            </a:r>
            <a:r>
              <a:rPr lang="nb-NO" baseline="0" dirty="0" smtClean="0"/>
              <a:t>, signal </a:t>
            </a:r>
            <a:r>
              <a:rPr lang="nb-NO" baseline="0" dirty="0" err="1" smtClean="0"/>
              <a:t>imperfection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predicability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orbital motion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07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8" y="538163"/>
            <a:ext cx="1985433" cy="149970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36913" y="538163"/>
            <a:ext cx="5262562" cy="1485900"/>
          </a:xfrm>
          <a:prstGeom prst="rect">
            <a:avLst/>
          </a:prstGeom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>
            <a:normAutofit/>
          </a:bodyPr>
          <a:lstStyle>
            <a:lvl1pPr marL="0" indent="0">
              <a:buNone/>
              <a:defRPr sz="4800" b="1" baseline="0">
                <a:solidFill>
                  <a:srgbClr val="4B4E4B"/>
                </a:solidFill>
              </a:defRPr>
            </a:lvl1pPr>
          </a:lstStyle>
          <a:p>
            <a:pPr lvl="0"/>
            <a:r>
              <a:rPr lang="en-US" dirty="0" smtClean="0"/>
              <a:t>Click to edit Header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227389" y="2185988"/>
            <a:ext cx="5272086" cy="45817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1600" i="1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678" y="538163"/>
            <a:ext cx="1985433" cy="14997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2746377"/>
            <a:ext cx="9144000" cy="4017964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fullskj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767999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8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 ut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539750"/>
            <a:ext cx="7927975" cy="5697538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 me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47691"/>
            <a:ext cx="7924362" cy="1344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2185988"/>
            <a:ext cx="7927975" cy="40513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" y="6347066"/>
            <a:ext cx="252443" cy="35194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1052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682" y="6347066"/>
            <a:ext cx="252443" cy="351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" y="6347066"/>
            <a:ext cx="252443" cy="351946"/>
          </a:xfrm>
          <a:prstGeom prst="rect">
            <a:avLst/>
          </a:prstGeom>
        </p:spPr>
      </p:pic>
      <p:sp>
        <p:nvSpPr>
          <p:cNvPr id="13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344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" y="6347066"/>
            <a:ext cx="252443" cy="351946"/>
          </a:xfrm>
          <a:prstGeom prst="rect">
            <a:avLst/>
          </a:prstGeom>
        </p:spPr>
      </p:pic>
      <p:sp>
        <p:nvSpPr>
          <p:cNvPr id="7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1240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007" y="273237"/>
            <a:ext cx="8228814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6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007" y="1604494"/>
            <a:ext cx="8228814" cy="397679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662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450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g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678" y="550269"/>
            <a:ext cx="7924799" cy="134190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678" y="2209486"/>
            <a:ext cx="7924799" cy="402780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0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, plass til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7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7389" y="2204864"/>
            <a:ext cx="5272086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571500" y="2204864"/>
            <a:ext cx="2487613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2484438" cy="135255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388" y="539750"/>
            <a:ext cx="5277341" cy="569753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204864"/>
            <a:ext cx="7927975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27389" y="2185988"/>
            <a:ext cx="5272086" cy="4051299"/>
          </a:xfrm>
          <a:prstGeom prst="rect">
            <a:avLst/>
          </a:prstGeom>
          <a:ln w="88900" cap="flat">
            <a:gradFill flip="none" rotWithShape="1">
              <a:gsLst>
                <a:gs pos="0">
                  <a:srgbClr val="DADCE0"/>
                </a:gs>
                <a:gs pos="100000">
                  <a:srgbClr val="EBEBEA"/>
                </a:gs>
              </a:gsLst>
              <a:path path="shape">
                <a:fillToRect l="50000" t="50000" r="50000" b="50000"/>
              </a:path>
              <a:tileRect/>
            </a:gradFill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8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8916" y="2185988"/>
            <a:ext cx="5270559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2487613" cy="4051299"/>
          </a:xfrm>
          <a:prstGeom prst="rect">
            <a:avLst/>
          </a:prstGeom>
          <a:ln w="88900" cap="flat">
            <a:gradFill flip="none" rotWithShape="1">
              <a:gsLst>
                <a:gs pos="0">
                  <a:srgbClr val="DADCE0"/>
                </a:gs>
                <a:gs pos="100000">
                  <a:srgbClr val="EBEBEA"/>
                </a:gs>
              </a:gsLst>
              <a:path path="shape">
                <a:fillToRect l="50000" t="50000" r="50000" b="50000"/>
              </a:path>
              <a:tileRect/>
            </a:gradFill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7927975" cy="4051299"/>
          </a:xfrm>
          <a:prstGeom prst="rect">
            <a:avLst/>
          </a:prstGeom>
          <a:ln w="88900" cap="flat">
            <a:gradFill flip="none" rotWithShape="1">
              <a:gsLst>
                <a:gs pos="0">
                  <a:srgbClr val="DADCE0"/>
                </a:gs>
                <a:gs pos="100000">
                  <a:srgbClr val="EBEBEA"/>
                </a:gs>
              </a:gsLst>
              <a:path path="shape">
                <a:fillToRect l="50000" t="50000" r="50000" b="50000"/>
              </a:path>
              <a:tileRect/>
            </a:gradFill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43136" y="1"/>
            <a:ext cx="5252726" cy="87585"/>
          </a:xfrm>
          <a:prstGeom prst="rect">
            <a:avLst/>
          </a:prstGeom>
          <a:gradFill flip="none" rotWithShape="1">
            <a:gsLst>
              <a:gs pos="100000">
                <a:srgbClr val="9CC52D"/>
              </a:gs>
              <a:gs pos="0">
                <a:srgbClr val="008B3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1" y="6754821"/>
            <a:ext cx="9143999" cy="103179"/>
          </a:xfrm>
          <a:prstGeom prst="rect">
            <a:avLst/>
          </a:prstGeom>
          <a:gradFill flip="none" rotWithShape="1">
            <a:gsLst>
              <a:gs pos="0">
                <a:srgbClr val="0092C9"/>
              </a:gs>
              <a:gs pos="100000">
                <a:srgbClr val="19224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3243136" y="547690"/>
            <a:ext cx="5252726" cy="2027428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 numCol="1" rtlCol="0" anchor="t" anchorCtr="0">
            <a:no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3136" y="1"/>
            <a:ext cx="5252726" cy="87585"/>
          </a:xfrm>
          <a:prstGeom prst="rect">
            <a:avLst/>
          </a:prstGeom>
          <a:gradFill flip="none" rotWithShape="1">
            <a:gsLst>
              <a:gs pos="100000">
                <a:srgbClr val="9CC52D"/>
              </a:gs>
              <a:gs pos="0">
                <a:srgbClr val="008B3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1" y="6754821"/>
            <a:ext cx="9143999" cy="103179"/>
          </a:xfrm>
          <a:prstGeom prst="rect">
            <a:avLst/>
          </a:prstGeom>
          <a:gradFill flip="none" rotWithShape="1">
            <a:gsLst>
              <a:gs pos="0">
                <a:srgbClr val="0092C9"/>
              </a:gs>
              <a:gs pos="100000">
                <a:srgbClr val="19224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6641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3" r:id="rId3"/>
    <p:sldLayoutId id="2147483721" r:id="rId4"/>
    <p:sldLayoutId id="2147483724" r:id="rId5"/>
    <p:sldLayoutId id="2147483730" r:id="rId6"/>
    <p:sldLayoutId id="2147483725" r:id="rId7"/>
    <p:sldLayoutId id="2147483732" r:id="rId8"/>
    <p:sldLayoutId id="2147483731" r:id="rId9"/>
    <p:sldLayoutId id="2147483726" r:id="rId10"/>
    <p:sldLayoutId id="2147483729" r:id="rId11"/>
    <p:sldLayoutId id="2147483734" r:id="rId12"/>
    <p:sldLayoutId id="2147483727" r:id="rId13"/>
    <p:sldLayoutId id="2147483728" r:id="rId14"/>
    <p:sldLayoutId id="2147483733" r:id="rId15"/>
    <p:sldLayoutId id="214748373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800" b="1" i="0" kern="1200" spc="-100">
          <a:solidFill>
            <a:srgbClr val="4C4D4A"/>
          </a:solidFill>
          <a:effectLst>
            <a:outerShdw blurRad="12700" dist="12700" dir="5400000" algn="tl" rotWithShape="0">
              <a:schemeClr val="bg1"/>
            </a:outerShdw>
          </a:effectLst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676767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676767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676767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676767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676767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0.png"/><Relationship Id="rId5" Type="http://schemas.openxmlformats.org/officeDocument/2006/relationships/image" Target="../media/image17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52436" y="510454"/>
            <a:ext cx="6282381" cy="1485900"/>
          </a:xfrm>
          <a:effectLst/>
        </p:spPr>
        <p:txBody>
          <a:bodyPr>
            <a:normAutofit fontScale="77500" lnSpcReduction="20000"/>
          </a:bodyPr>
          <a:lstStyle/>
          <a:p>
            <a:r>
              <a:rPr lang="en-US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Galileo orbit performance monitoring with Where</a:t>
            </a:r>
          </a:p>
        </p:txBody>
      </p:sp>
      <p:pic>
        <p:nvPicPr>
          <p:cNvPr id="5" name="Plassholder for bilde 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9" b="19049"/>
          <a:stretch>
            <a:fillRect/>
          </a:stretch>
        </p:blipFill>
        <p:spPr>
          <a:xfrm>
            <a:off x="0" y="2741170"/>
            <a:ext cx="9144000" cy="4017963"/>
          </a:xfr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640" y="1598882"/>
            <a:ext cx="5832687" cy="1142287"/>
          </a:xfrm>
        </p:spPr>
        <p:txBody>
          <a:bodyPr/>
          <a:lstStyle/>
          <a:p>
            <a:pPr algn="l"/>
            <a:r>
              <a:rPr lang="en-US" i="0" u="sng" dirty="0" smtClean="0">
                <a:solidFill>
                  <a:schemeClr val="tx1"/>
                </a:solidFill>
              </a:rPr>
              <a:t>M. Dähnn</a:t>
            </a:r>
            <a:r>
              <a:rPr lang="en-US" i="0" dirty="0" smtClean="0">
                <a:solidFill>
                  <a:schemeClr val="tx1"/>
                </a:solidFill>
              </a:rPr>
              <a:t>, G. A. Hjelle, A.-S. Kirkvik, I. Fausk, M. Ouassou, A. M. </a:t>
            </a:r>
            <a:r>
              <a:rPr lang="en-US" i="0" dirty="0" smtClean="0">
                <a:solidFill>
                  <a:schemeClr val="tx1"/>
                </a:solidFill>
              </a:rPr>
              <a:t>Solberg</a:t>
            </a:r>
          </a:p>
          <a:p>
            <a:pPr algn="l"/>
            <a:endParaRPr lang="en-US" i="0" dirty="0">
              <a:solidFill>
                <a:schemeClr val="tx1"/>
              </a:solidFill>
            </a:endParaRPr>
          </a:p>
          <a:p>
            <a:r>
              <a:rPr lang="en-US" i="0" dirty="0" smtClean="0">
                <a:solidFill>
                  <a:schemeClr val="tx1"/>
                </a:solidFill>
              </a:rPr>
              <a:t>   </a:t>
            </a:r>
            <a:r>
              <a:rPr lang="en-US" sz="1400" dirty="0" smtClean="0">
                <a:solidFill>
                  <a:schemeClr val="tx1"/>
                </a:solidFill>
              </a:rPr>
              <a:t>NKG General Assembly</a:t>
            </a:r>
            <a:r>
              <a:rPr lang="en-US" sz="1400" i="0" dirty="0" smtClean="0">
                <a:solidFill>
                  <a:schemeClr val="tx1"/>
                </a:solidFill>
              </a:rPr>
              <a:t>, </a:t>
            </a:r>
            <a:r>
              <a:rPr lang="en-US" sz="1400" dirty="0" smtClean="0">
                <a:solidFill>
                  <a:schemeClr val="tx1"/>
                </a:solidFill>
              </a:rPr>
              <a:t>Helsinki</a:t>
            </a:r>
            <a:r>
              <a:rPr lang="en-US" sz="1400" dirty="0" smtClean="0">
                <a:solidFill>
                  <a:schemeClr val="tx1"/>
                </a:solidFill>
              </a:rPr>
              <a:t>, 6. </a:t>
            </a:r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en-US" sz="1400" dirty="0" smtClean="0">
                <a:solidFill>
                  <a:schemeClr val="tx1"/>
                </a:solidFill>
              </a:rPr>
              <a:t>eptember 2018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3606674"/>
            <a:ext cx="2552460" cy="2527188"/>
          </a:xfrm>
          <a:prstGeom prst="rect">
            <a:avLst/>
          </a:prstGeom>
        </p:spPr>
      </p:pic>
      <p:grpSp>
        <p:nvGrpSpPr>
          <p:cNvPr id="54" name="Gruppe 53"/>
          <p:cNvGrpSpPr/>
          <p:nvPr/>
        </p:nvGrpSpPr>
        <p:grpSpPr>
          <a:xfrm rot="21000000">
            <a:off x="4123207" y="2259313"/>
            <a:ext cx="609229" cy="1133341"/>
            <a:chOff x="4955365" y="1467576"/>
            <a:chExt cx="609229" cy="1133341"/>
          </a:xfrm>
        </p:grpSpPr>
        <p:sp>
          <p:nvSpPr>
            <p:cNvPr id="43" name="Ellipse 42"/>
            <p:cNvSpPr/>
            <p:nvPr/>
          </p:nvSpPr>
          <p:spPr>
            <a:xfrm>
              <a:off x="5095875" y="1888543"/>
              <a:ext cx="285750" cy="28310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4" name="Rektangel 43"/>
            <p:cNvSpPr/>
            <p:nvPr/>
          </p:nvSpPr>
          <p:spPr>
            <a:xfrm rot="19862634">
              <a:off x="5331744" y="2143851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Rektangel 44"/>
            <p:cNvSpPr/>
            <p:nvPr/>
          </p:nvSpPr>
          <p:spPr>
            <a:xfrm rot="19862634">
              <a:off x="4955365" y="1467576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sp>
        <p:nvSpPr>
          <p:cNvPr id="29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What is signal-in-space range error (SISRE)?</a:t>
            </a:r>
          </a:p>
        </p:txBody>
      </p:sp>
      <p:sp>
        <p:nvSpPr>
          <p:cNvPr id="30" name="TekstSylinder 29"/>
          <p:cNvSpPr txBox="1"/>
          <p:nvPr/>
        </p:nvSpPr>
        <p:spPr>
          <a:xfrm>
            <a:off x="236508" y="1410194"/>
            <a:ext cx="8317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SISRE: Statistical uncertainty of the modeled </a:t>
            </a:r>
            <a:r>
              <a:rPr lang="en-US" dirty="0" err="1"/>
              <a:t>pseudorange</a:t>
            </a:r>
            <a:r>
              <a:rPr lang="en-US" dirty="0"/>
              <a:t> related to</a:t>
            </a:r>
          </a:p>
          <a:p>
            <a:r>
              <a:rPr lang="en-US" dirty="0"/>
              <a:t>           errors in the broadcast orbit and clock information.</a:t>
            </a:r>
          </a:p>
        </p:txBody>
      </p:sp>
      <p:cxnSp>
        <p:nvCxnSpPr>
          <p:cNvPr id="31" name="Rett linje 30"/>
          <p:cNvCxnSpPr/>
          <p:nvPr/>
        </p:nvCxnSpPr>
        <p:spPr>
          <a:xfrm flipH="1">
            <a:off x="2927438" y="2941698"/>
            <a:ext cx="1396644" cy="202432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pe 31"/>
          <p:cNvGrpSpPr/>
          <p:nvPr/>
        </p:nvGrpSpPr>
        <p:grpSpPr>
          <a:xfrm>
            <a:off x="2752725" y="4966020"/>
            <a:ext cx="238125" cy="415605"/>
            <a:chOff x="4781550" y="3622995"/>
            <a:chExt cx="540853" cy="686640"/>
          </a:xfrm>
        </p:grpSpPr>
        <p:sp>
          <p:nvSpPr>
            <p:cNvPr id="33" name="Rektangel 32"/>
            <p:cNvSpPr/>
            <p:nvPr/>
          </p:nvSpPr>
          <p:spPr>
            <a:xfrm>
              <a:off x="4781550" y="3714683"/>
              <a:ext cx="540853" cy="12336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>
              <a:off x="4892756" y="3622995"/>
              <a:ext cx="322897" cy="205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cxnSp>
          <p:nvCxnSpPr>
            <p:cNvPr id="35" name="Rett linje 34"/>
            <p:cNvCxnSpPr/>
            <p:nvPr/>
          </p:nvCxnSpPr>
          <p:spPr>
            <a:xfrm flipH="1">
              <a:off x="4838169" y="3838046"/>
              <a:ext cx="188832" cy="47158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ett linje 35"/>
            <p:cNvCxnSpPr/>
            <p:nvPr/>
          </p:nvCxnSpPr>
          <p:spPr>
            <a:xfrm>
              <a:off x="5085537" y="3797940"/>
              <a:ext cx="185656" cy="511695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Buet linje 14"/>
          <p:cNvCxnSpPr/>
          <p:nvPr/>
        </p:nvCxnSpPr>
        <p:spPr>
          <a:xfrm rot="16200000" flipV="1">
            <a:off x="3896627" y="3590757"/>
            <a:ext cx="1115120" cy="527779"/>
          </a:xfrm>
          <a:prstGeom prst="curvedConnector3">
            <a:avLst/>
          </a:prstGeom>
          <a:ln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4389774" y="44017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92D050"/>
                </a:solidFill>
              </a:rPr>
              <a:t>SISRE</a:t>
            </a:r>
            <a:endParaRPr lang="nb-NO" dirty="0">
              <a:solidFill>
                <a:srgbClr val="92D05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H="1">
            <a:off x="4054354" y="2932457"/>
            <a:ext cx="291355" cy="427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6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ihåndsform 71"/>
          <p:cNvSpPr/>
          <p:nvPr/>
        </p:nvSpPr>
        <p:spPr>
          <a:xfrm>
            <a:off x="3734788" y="2309154"/>
            <a:ext cx="1743282" cy="2018615"/>
          </a:xfrm>
          <a:custGeom>
            <a:avLst/>
            <a:gdLst>
              <a:gd name="connsiteX0" fmla="*/ 0 w 2099222"/>
              <a:gd name="connsiteY0" fmla="*/ 0 h 2181225"/>
              <a:gd name="connsiteX1" fmla="*/ 704850 w 2099222"/>
              <a:gd name="connsiteY1" fmla="*/ 276225 h 2181225"/>
              <a:gd name="connsiteX2" fmla="*/ 904875 w 2099222"/>
              <a:gd name="connsiteY2" fmla="*/ 1123950 h 2181225"/>
              <a:gd name="connsiteX3" fmla="*/ 1962150 w 2099222"/>
              <a:gd name="connsiteY3" fmla="*/ 1485900 h 2181225"/>
              <a:gd name="connsiteX4" fmla="*/ 2085975 w 2099222"/>
              <a:gd name="connsiteY4" fmla="*/ 2181225 h 2181225"/>
              <a:gd name="connsiteX5" fmla="*/ 2085975 w 2099222"/>
              <a:gd name="connsiteY5" fmla="*/ 2181225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9222" h="2181225">
                <a:moveTo>
                  <a:pt x="0" y="0"/>
                </a:moveTo>
                <a:cubicBezTo>
                  <a:pt x="277019" y="44450"/>
                  <a:pt x="554038" y="88900"/>
                  <a:pt x="704850" y="276225"/>
                </a:cubicBezTo>
                <a:cubicBezTo>
                  <a:pt x="855662" y="463550"/>
                  <a:pt x="695325" y="922338"/>
                  <a:pt x="904875" y="1123950"/>
                </a:cubicBezTo>
                <a:cubicBezTo>
                  <a:pt x="1114425" y="1325562"/>
                  <a:pt x="1765300" y="1309687"/>
                  <a:pt x="1962150" y="1485900"/>
                </a:cubicBezTo>
                <a:cubicBezTo>
                  <a:pt x="2159000" y="1662113"/>
                  <a:pt x="2085975" y="2181225"/>
                  <a:pt x="2085975" y="2181225"/>
                </a:cubicBezTo>
                <a:lnTo>
                  <a:pt x="2085975" y="2181225"/>
                </a:lnTo>
              </a:path>
            </a:pathLst>
          </a:custGeom>
          <a:noFill/>
          <a:ln>
            <a:solidFill>
              <a:schemeClr val="bg1">
                <a:lumMod val="50000"/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4" name="Gruppe 23"/>
          <p:cNvGrpSpPr/>
          <p:nvPr/>
        </p:nvGrpSpPr>
        <p:grpSpPr>
          <a:xfrm>
            <a:off x="5226077" y="2877761"/>
            <a:ext cx="503985" cy="499457"/>
            <a:chOff x="2800089" y="1997729"/>
            <a:chExt cx="898255" cy="891201"/>
          </a:xfrm>
        </p:grpSpPr>
        <p:pic>
          <p:nvPicPr>
            <p:cNvPr id="25" name="Bild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9" y="1997729"/>
              <a:ext cx="898255" cy="891201"/>
            </a:xfrm>
            <a:prstGeom prst="rect">
              <a:avLst/>
            </a:prstGeom>
          </p:spPr>
        </p:pic>
        <p:cxnSp>
          <p:nvCxnSpPr>
            <p:cNvPr id="26" name="Rett linje 25"/>
            <p:cNvCxnSpPr/>
            <p:nvPr/>
          </p:nvCxnSpPr>
          <p:spPr>
            <a:xfrm>
              <a:off x="3248071" y="2146385"/>
              <a:ext cx="1145" cy="296944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tt linje 26"/>
            <p:cNvCxnSpPr/>
            <p:nvPr/>
          </p:nvCxnSpPr>
          <p:spPr>
            <a:xfrm flipH="1" flipV="1">
              <a:off x="3084963" y="2340459"/>
              <a:ext cx="163108" cy="103036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Bild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3606674"/>
            <a:ext cx="2552460" cy="2527188"/>
          </a:xfrm>
          <a:prstGeom prst="rect">
            <a:avLst/>
          </a:prstGeom>
        </p:spPr>
      </p:pic>
      <p:grpSp>
        <p:nvGrpSpPr>
          <p:cNvPr id="40" name="Gruppe 39"/>
          <p:cNvGrpSpPr/>
          <p:nvPr/>
        </p:nvGrpSpPr>
        <p:grpSpPr>
          <a:xfrm>
            <a:off x="2068412" y="3767253"/>
            <a:ext cx="265214" cy="538047"/>
            <a:chOff x="4830661" y="3014778"/>
            <a:chExt cx="299449" cy="690446"/>
          </a:xfrm>
          <a:solidFill>
            <a:srgbClr val="FFC000"/>
          </a:solidFill>
        </p:grpSpPr>
        <p:sp>
          <p:nvSpPr>
            <p:cNvPr id="17" name="Måne 16"/>
            <p:cNvSpPr/>
            <p:nvPr/>
          </p:nvSpPr>
          <p:spPr>
            <a:xfrm rot="19800000">
              <a:off x="4918210" y="3014778"/>
              <a:ext cx="211900" cy="387183"/>
            </a:xfrm>
            <a:prstGeom prst="moon">
              <a:avLst/>
            </a:prstGeom>
            <a:grpFill/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Likebent trekant 38"/>
            <p:cNvSpPr/>
            <p:nvPr/>
          </p:nvSpPr>
          <p:spPr>
            <a:xfrm>
              <a:off x="4830661" y="3257549"/>
              <a:ext cx="293787" cy="447675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grpSp>
        <p:nvGrpSpPr>
          <p:cNvPr id="54" name="Gruppe 53"/>
          <p:cNvGrpSpPr/>
          <p:nvPr/>
        </p:nvGrpSpPr>
        <p:grpSpPr>
          <a:xfrm rot="21000000">
            <a:off x="4123207" y="2259313"/>
            <a:ext cx="609229" cy="1133341"/>
            <a:chOff x="4955365" y="1467576"/>
            <a:chExt cx="609229" cy="1133341"/>
          </a:xfrm>
        </p:grpSpPr>
        <p:sp>
          <p:nvSpPr>
            <p:cNvPr id="43" name="Ellipse 42"/>
            <p:cNvSpPr/>
            <p:nvPr/>
          </p:nvSpPr>
          <p:spPr>
            <a:xfrm>
              <a:off x="5095875" y="1888543"/>
              <a:ext cx="285750" cy="28310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4" name="Rektangel 43"/>
            <p:cNvSpPr/>
            <p:nvPr/>
          </p:nvSpPr>
          <p:spPr>
            <a:xfrm rot="19862634">
              <a:off x="5331744" y="2143851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Rektangel 44"/>
            <p:cNvSpPr/>
            <p:nvPr/>
          </p:nvSpPr>
          <p:spPr>
            <a:xfrm rot="19862634">
              <a:off x="4955365" y="1467576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grpSp>
        <p:nvGrpSpPr>
          <p:cNvPr id="53" name="Gruppe 52"/>
          <p:cNvGrpSpPr/>
          <p:nvPr/>
        </p:nvGrpSpPr>
        <p:grpSpPr>
          <a:xfrm>
            <a:off x="2752725" y="4966020"/>
            <a:ext cx="238125" cy="415605"/>
            <a:chOff x="4781550" y="3622995"/>
            <a:chExt cx="540853" cy="686640"/>
          </a:xfrm>
        </p:grpSpPr>
        <p:sp>
          <p:nvSpPr>
            <p:cNvPr id="46" name="Rektangel 45"/>
            <p:cNvSpPr/>
            <p:nvPr/>
          </p:nvSpPr>
          <p:spPr>
            <a:xfrm>
              <a:off x="4781550" y="3714683"/>
              <a:ext cx="540853" cy="12336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7" name="Ellipse 46"/>
            <p:cNvSpPr/>
            <p:nvPr/>
          </p:nvSpPr>
          <p:spPr>
            <a:xfrm>
              <a:off x="4892756" y="3622995"/>
              <a:ext cx="322897" cy="205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cxnSp>
          <p:nvCxnSpPr>
            <p:cNvPr id="49" name="Rett linje 48"/>
            <p:cNvCxnSpPr/>
            <p:nvPr/>
          </p:nvCxnSpPr>
          <p:spPr>
            <a:xfrm flipH="1">
              <a:off x="4838169" y="3838046"/>
              <a:ext cx="188832" cy="47158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tt linje 49"/>
            <p:cNvCxnSpPr/>
            <p:nvPr/>
          </p:nvCxnSpPr>
          <p:spPr>
            <a:xfrm>
              <a:off x="5085537" y="3797940"/>
              <a:ext cx="185656" cy="511695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Rett linje 55"/>
          <p:cNvCxnSpPr>
            <a:stCxn id="17" idx="3"/>
          </p:cNvCxnSpPr>
          <p:nvPr/>
        </p:nvCxnSpPr>
        <p:spPr>
          <a:xfrm flipV="1">
            <a:off x="2239789" y="2919761"/>
            <a:ext cx="2047433" cy="998353"/>
          </a:xfrm>
          <a:prstGeom prst="line">
            <a:avLst/>
          </a:prstGeom>
          <a:ln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>
            <a:stCxn id="43" idx="3"/>
          </p:cNvCxnSpPr>
          <p:nvPr/>
        </p:nvCxnSpPr>
        <p:spPr>
          <a:xfrm flipH="1">
            <a:off x="2927438" y="2941698"/>
            <a:ext cx="1396644" cy="202432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236508" y="321239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C000"/>
                </a:solidFill>
              </a:rPr>
              <a:t>Control segment</a:t>
            </a:r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4545395" y="220760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bg1">
                    <a:lumMod val="50000"/>
                  </a:schemeClr>
                </a:solidFill>
              </a:rPr>
              <a:t>Space segment</a:t>
            </a:r>
            <a:endParaRPr lang="nb-N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2499747" y="4095682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2344777" y="4373488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2476887" y="4671144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1932377" y="4327769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2622143" y="5125963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3102141" y="5311701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2742872" y="5664126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3241087" y="3938319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4" name="Buet linje 73"/>
          <p:cNvCxnSpPr>
            <a:endCxn id="43" idx="6"/>
          </p:cNvCxnSpPr>
          <p:nvPr/>
        </p:nvCxnSpPr>
        <p:spPr>
          <a:xfrm rot="10800000">
            <a:off x="4546899" y="2800773"/>
            <a:ext cx="679179" cy="189022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4054354" y="2932457"/>
            <a:ext cx="291355" cy="427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Buet linje 50"/>
          <p:cNvCxnSpPr/>
          <p:nvPr/>
        </p:nvCxnSpPr>
        <p:spPr>
          <a:xfrm rot="16200000" flipV="1">
            <a:off x="3896627" y="3590757"/>
            <a:ext cx="1115120" cy="527779"/>
          </a:xfrm>
          <a:prstGeom prst="curvedConnector3">
            <a:avLst/>
          </a:prstGeom>
          <a:ln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kstSylinder 51"/>
          <p:cNvSpPr txBox="1"/>
          <p:nvPr/>
        </p:nvSpPr>
        <p:spPr>
          <a:xfrm>
            <a:off x="4389774" y="44017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92D050"/>
                </a:solidFill>
              </a:rPr>
              <a:t>SISRE</a:t>
            </a:r>
            <a:endParaRPr lang="nb-NO" dirty="0">
              <a:solidFill>
                <a:srgbClr val="92D050"/>
              </a:solidFill>
            </a:endParaRPr>
          </a:p>
        </p:txBody>
      </p:sp>
      <p:sp>
        <p:nvSpPr>
          <p:cNvPr id="38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What is signal-in-space range error (SISRE)?</a:t>
            </a:r>
          </a:p>
        </p:txBody>
      </p:sp>
      <p:sp>
        <p:nvSpPr>
          <p:cNvPr id="41" name="TekstSylinder 40"/>
          <p:cNvSpPr txBox="1"/>
          <p:nvPr/>
        </p:nvSpPr>
        <p:spPr>
          <a:xfrm>
            <a:off x="236508" y="1410194"/>
            <a:ext cx="8317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SISRE: Statistical uncertainty of the modeled </a:t>
            </a:r>
            <a:r>
              <a:rPr lang="en-US" dirty="0" err="1"/>
              <a:t>pseudorange</a:t>
            </a:r>
            <a:r>
              <a:rPr lang="en-US" dirty="0"/>
              <a:t> related to</a:t>
            </a:r>
          </a:p>
          <a:p>
            <a:r>
              <a:rPr lang="en-US"/>
              <a:t>           errors in the broadcast orbit and clock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7" y="1242555"/>
            <a:ext cx="6680106" cy="3989012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13841" y="37509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Precise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(true) orbit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7007878" y="182383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Broadcast orbit</a:t>
            </a:r>
          </a:p>
        </p:txBody>
      </p:sp>
    </p:spTree>
    <p:extLst>
      <p:ext uri="{BB962C8B-B14F-4D97-AF65-F5344CB8AC3E}">
        <p14:creationId xmlns:p14="http://schemas.microsoft.com/office/powerpoint/2010/main" val="6460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7" y="1242555"/>
            <a:ext cx="6680106" cy="3989012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13841" y="37509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Precise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(true) orbit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7007878" y="182383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Broadcast orbit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1951209" y="4646388"/>
            <a:ext cx="15135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long-track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4486275" y="4779976"/>
            <a:ext cx="8402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radial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2707987" y="2974199"/>
            <a:ext cx="1500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ross-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Rett pil 20"/>
          <p:cNvCxnSpPr/>
          <p:nvPr/>
        </p:nvCxnSpPr>
        <p:spPr>
          <a:xfrm flipV="1">
            <a:off x="4129790" y="2908092"/>
            <a:ext cx="179882" cy="1109272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tt pil 21"/>
          <p:cNvCxnSpPr/>
          <p:nvPr/>
        </p:nvCxnSpPr>
        <p:spPr>
          <a:xfrm flipH="1">
            <a:off x="2773181" y="4017364"/>
            <a:ext cx="1356609" cy="3672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 22"/>
          <p:cNvCxnSpPr/>
          <p:nvPr/>
        </p:nvCxnSpPr>
        <p:spPr>
          <a:xfrm>
            <a:off x="4129790" y="4017364"/>
            <a:ext cx="427220" cy="14035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Bue 5"/>
          <p:cNvSpPr/>
          <p:nvPr/>
        </p:nvSpPr>
        <p:spPr>
          <a:xfrm rot="16455020">
            <a:off x="3931211" y="3934957"/>
            <a:ext cx="409023" cy="303429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ue 25"/>
          <p:cNvSpPr/>
          <p:nvPr/>
        </p:nvSpPr>
        <p:spPr>
          <a:xfrm rot="10132751">
            <a:off x="3979313" y="3882513"/>
            <a:ext cx="378897" cy="312931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Sylinder 27"/>
          <p:cNvSpPr txBox="1"/>
          <p:nvPr/>
        </p:nvSpPr>
        <p:spPr>
          <a:xfrm>
            <a:off x="3957299" y="3717339"/>
            <a:ext cx="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3971897" y="3858649"/>
            <a:ext cx="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7" y="1242555"/>
            <a:ext cx="6680106" cy="3989012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13841" y="37509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Precise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(true) orbit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7007878" y="182383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Broadcast orbit</a:t>
            </a:r>
          </a:p>
        </p:txBody>
      </p:sp>
      <p:cxnSp>
        <p:nvCxnSpPr>
          <p:cNvPr id="16" name="Rett pil 15"/>
          <p:cNvCxnSpPr/>
          <p:nvPr/>
        </p:nvCxnSpPr>
        <p:spPr>
          <a:xfrm flipV="1">
            <a:off x="4145662" y="1870980"/>
            <a:ext cx="1573967" cy="213510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Sylinder 16"/>
              <p:cNvSpPr txBox="1"/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nb-N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b-NO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17" name="TekstSylinder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kstSylinder 17"/>
          <p:cNvSpPr txBox="1"/>
          <p:nvPr/>
        </p:nvSpPr>
        <p:spPr>
          <a:xfrm>
            <a:off x="1951209" y="4646388"/>
            <a:ext cx="15135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long-track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4486275" y="4779976"/>
            <a:ext cx="8402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radial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2707987" y="2974199"/>
            <a:ext cx="1500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ross-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Rett pil 20"/>
          <p:cNvCxnSpPr/>
          <p:nvPr/>
        </p:nvCxnSpPr>
        <p:spPr>
          <a:xfrm flipV="1">
            <a:off x="4129790" y="2908092"/>
            <a:ext cx="179882" cy="1109272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tt pil 21"/>
          <p:cNvCxnSpPr/>
          <p:nvPr/>
        </p:nvCxnSpPr>
        <p:spPr>
          <a:xfrm flipH="1">
            <a:off x="2773181" y="4017364"/>
            <a:ext cx="1356609" cy="3672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 22"/>
          <p:cNvCxnSpPr/>
          <p:nvPr/>
        </p:nvCxnSpPr>
        <p:spPr>
          <a:xfrm>
            <a:off x="4129790" y="4017364"/>
            <a:ext cx="427220" cy="14035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Bue 5"/>
          <p:cNvSpPr/>
          <p:nvPr/>
        </p:nvSpPr>
        <p:spPr>
          <a:xfrm rot="16455020">
            <a:off x="3931211" y="3934957"/>
            <a:ext cx="409023" cy="303429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ue 25"/>
          <p:cNvSpPr/>
          <p:nvPr/>
        </p:nvSpPr>
        <p:spPr>
          <a:xfrm rot="10132751">
            <a:off x="3979313" y="3882513"/>
            <a:ext cx="378897" cy="312931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Sylinder 27"/>
          <p:cNvSpPr txBox="1"/>
          <p:nvPr/>
        </p:nvSpPr>
        <p:spPr>
          <a:xfrm>
            <a:off x="3957299" y="3717339"/>
            <a:ext cx="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3971897" y="3858649"/>
            <a:ext cx="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7" y="1242555"/>
            <a:ext cx="6680106" cy="3989012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13841" y="37509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Precise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(true) orbit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7007878" y="182383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Broadcast orbit</a:t>
            </a:r>
          </a:p>
        </p:txBody>
      </p:sp>
      <p:cxnSp>
        <p:nvCxnSpPr>
          <p:cNvPr id="16" name="Rett pil 15"/>
          <p:cNvCxnSpPr/>
          <p:nvPr/>
        </p:nvCxnSpPr>
        <p:spPr>
          <a:xfrm flipV="1">
            <a:off x="4145662" y="1870980"/>
            <a:ext cx="1573967" cy="213510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Sylinder 16"/>
              <p:cNvSpPr txBox="1"/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nb-N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b-NO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17" name="TekstSylinder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kstSylinder 17"/>
          <p:cNvSpPr txBox="1"/>
          <p:nvPr/>
        </p:nvSpPr>
        <p:spPr>
          <a:xfrm>
            <a:off x="2899160" y="4309253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4486275" y="4779976"/>
            <a:ext cx="274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0" name="TekstSylinder 19"/>
          <p:cNvSpPr txBox="1"/>
          <p:nvPr/>
        </p:nvSpPr>
        <p:spPr>
          <a:xfrm>
            <a:off x="3922187" y="297419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Rett pil 20"/>
          <p:cNvCxnSpPr/>
          <p:nvPr/>
        </p:nvCxnSpPr>
        <p:spPr>
          <a:xfrm flipV="1">
            <a:off x="4129790" y="2908092"/>
            <a:ext cx="179882" cy="1109272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tt pil 21"/>
          <p:cNvCxnSpPr/>
          <p:nvPr/>
        </p:nvCxnSpPr>
        <p:spPr>
          <a:xfrm flipH="1">
            <a:off x="2773181" y="4017364"/>
            <a:ext cx="1356609" cy="3672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 22"/>
          <p:cNvCxnSpPr/>
          <p:nvPr/>
        </p:nvCxnSpPr>
        <p:spPr>
          <a:xfrm>
            <a:off x="4129790" y="4017364"/>
            <a:ext cx="427220" cy="14035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Bue 5"/>
          <p:cNvSpPr/>
          <p:nvPr/>
        </p:nvSpPr>
        <p:spPr>
          <a:xfrm rot="16455020">
            <a:off x="3931211" y="3934957"/>
            <a:ext cx="409023" cy="303429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ue 25"/>
          <p:cNvSpPr/>
          <p:nvPr/>
        </p:nvSpPr>
        <p:spPr>
          <a:xfrm rot="10132751">
            <a:off x="3979313" y="3882513"/>
            <a:ext cx="378897" cy="312931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Sylinder 27"/>
          <p:cNvSpPr txBox="1"/>
          <p:nvPr/>
        </p:nvSpPr>
        <p:spPr>
          <a:xfrm>
            <a:off x="3957299" y="3717339"/>
            <a:ext cx="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kstSylinder 29"/>
          <p:cNvSpPr txBox="1"/>
          <p:nvPr/>
        </p:nvSpPr>
        <p:spPr>
          <a:xfrm>
            <a:off x="3971897" y="3858649"/>
            <a:ext cx="17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24" name="Gruppe 23"/>
          <p:cNvGrpSpPr/>
          <p:nvPr/>
        </p:nvGrpSpPr>
        <p:grpSpPr>
          <a:xfrm>
            <a:off x="4037147" y="418982"/>
            <a:ext cx="898255" cy="891201"/>
            <a:chOff x="4623492" y="257511"/>
            <a:chExt cx="898255" cy="891201"/>
          </a:xfrm>
        </p:grpSpPr>
        <p:pic>
          <p:nvPicPr>
            <p:cNvPr id="25" name="Bild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92" y="257511"/>
              <a:ext cx="898255" cy="891201"/>
            </a:xfrm>
            <a:prstGeom prst="rect">
              <a:avLst/>
            </a:prstGeom>
          </p:spPr>
        </p:pic>
        <p:cxnSp>
          <p:nvCxnSpPr>
            <p:cNvPr id="27" name="Rett linje 26"/>
            <p:cNvCxnSpPr/>
            <p:nvPr/>
          </p:nvCxnSpPr>
          <p:spPr>
            <a:xfrm flipH="1">
              <a:off x="5072619" y="409405"/>
              <a:ext cx="70881" cy="2937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tt linje 28"/>
            <p:cNvCxnSpPr/>
            <p:nvPr/>
          </p:nvCxnSpPr>
          <p:spPr>
            <a:xfrm flipH="1" flipV="1">
              <a:off x="4909511" y="600075"/>
              <a:ext cx="163108" cy="103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Buet linje 30"/>
          <p:cNvCxnSpPr/>
          <p:nvPr/>
        </p:nvCxnSpPr>
        <p:spPr>
          <a:xfrm rot="16200000" flipH="1">
            <a:off x="4847139" y="797515"/>
            <a:ext cx="843048" cy="78393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Sylinder 31"/>
              <p:cNvSpPr txBox="1"/>
              <p:nvPr/>
            </p:nvSpPr>
            <p:spPr>
              <a:xfrm>
                <a:off x="3657893" y="1492085"/>
                <a:ext cx="316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nb-N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32" name="TekstSylinder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893" y="1492085"/>
                <a:ext cx="31662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1538" r="-1153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uppe 50"/>
          <p:cNvGrpSpPr/>
          <p:nvPr/>
        </p:nvGrpSpPr>
        <p:grpSpPr>
          <a:xfrm>
            <a:off x="2838914" y="2042787"/>
            <a:ext cx="898255" cy="891201"/>
            <a:chOff x="2800089" y="1997729"/>
            <a:chExt cx="898255" cy="891201"/>
          </a:xfrm>
        </p:grpSpPr>
        <p:pic>
          <p:nvPicPr>
            <p:cNvPr id="52" name="Bilde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9" y="1997729"/>
              <a:ext cx="898255" cy="891201"/>
            </a:xfrm>
            <a:prstGeom prst="rect">
              <a:avLst/>
            </a:prstGeom>
          </p:spPr>
        </p:pic>
        <p:cxnSp>
          <p:nvCxnSpPr>
            <p:cNvPr id="53" name="Rett linje 52"/>
            <p:cNvCxnSpPr/>
            <p:nvPr/>
          </p:nvCxnSpPr>
          <p:spPr>
            <a:xfrm>
              <a:off x="3248071" y="2146385"/>
              <a:ext cx="1145" cy="296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ett linje 53"/>
            <p:cNvCxnSpPr/>
            <p:nvPr/>
          </p:nvCxnSpPr>
          <p:spPr>
            <a:xfrm flipH="1" flipV="1">
              <a:off x="3084963" y="2340459"/>
              <a:ext cx="163108" cy="103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Buet linje 54"/>
          <p:cNvCxnSpPr/>
          <p:nvPr/>
        </p:nvCxnSpPr>
        <p:spPr>
          <a:xfrm rot="16200000" flipH="1">
            <a:off x="3290940" y="3012767"/>
            <a:ext cx="892461" cy="57679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1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ea typeface="+mj-ea"/>
                <a:cs typeface="Verdana"/>
              </a:rPr>
              <a:t>SISRE computation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grpSp>
        <p:nvGrpSpPr>
          <p:cNvPr id="4" name="Gruppe 3"/>
          <p:cNvGrpSpPr/>
          <p:nvPr/>
        </p:nvGrpSpPr>
        <p:grpSpPr>
          <a:xfrm>
            <a:off x="4323046" y="398651"/>
            <a:ext cx="4484190" cy="3258949"/>
            <a:chOff x="630735" y="312926"/>
            <a:chExt cx="7543800" cy="5523494"/>
          </a:xfrm>
        </p:grpSpPr>
        <p:pic>
          <p:nvPicPr>
            <p:cNvPr id="5" name="Bild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35" y="942975"/>
              <a:ext cx="7543800" cy="48934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Sylinder 5"/>
                <p:cNvSpPr txBox="1"/>
                <p:nvPr/>
              </p:nvSpPr>
              <p:spPr>
                <a:xfrm>
                  <a:off x="5218258" y="2243496"/>
                  <a:ext cx="2140680" cy="1293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b-NO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b-NO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6" name="TekstSylinder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258" y="2243496"/>
                  <a:ext cx="2140680" cy="12930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uppe 6"/>
            <p:cNvGrpSpPr/>
            <p:nvPr/>
          </p:nvGrpSpPr>
          <p:grpSpPr>
            <a:xfrm>
              <a:off x="3986741" y="312926"/>
              <a:ext cx="898255" cy="891201"/>
              <a:chOff x="4623492" y="257511"/>
              <a:chExt cx="898255" cy="891201"/>
            </a:xfrm>
          </p:grpSpPr>
          <p:pic>
            <p:nvPicPr>
              <p:cNvPr id="16" name="Bild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92" y="257511"/>
                <a:ext cx="898255" cy="891201"/>
              </a:xfrm>
              <a:prstGeom prst="rect">
                <a:avLst/>
              </a:prstGeom>
            </p:spPr>
          </p:pic>
          <p:cxnSp>
            <p:nvCxnSpPr>
              <p:cNvPr id="17" name="Rett linje 16"/>
              <p:cNvCxnSpPr/>
              <p:nvPr/>
            </p:nvCxnSpPr>
            <p:spPr>
              <a:xfrm flipH="1">
                <a:off x="5072619" y="409405"/>
                <a:ext cx="70881" cy="29370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tt linje 17"/>
              <p:cNvCxnSpPr/>
              <p:nvPr/>
            </p:nvCxnSpPr>
            <p:spPr>
              <a:xfrm flipH="1" flipV="1">
                <a:off x="4909511" y="600075"/>
                <a:ext cx="163108" cy="1030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e 7"/>
            <p:cNvGrpSpPr/>
            <p:nvPr/>
          </p:nvGrpSpPr>
          <p:grpSpPr>
            <a:xfrm>
              <a:off x="2800089" y="1997729"/>
              <a:ext cx="898255" cy="891201"/>
              <a:chOff x="2800089" y="1997729"/>
              <a:chExt cx="898255" cy="891201"/>
            </a:xfrm>
          </p:grpSpPr>
          <p:pic>
            <p:nvPicPr>
              <p:cNvPr id="12" name="Bild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089" y="1997729"/>
                <a:ext cx="898255" cy="891201"/>
              </a:xfrm>
              <a:prstGeom prst="rect">
                <a:avLst/>
              </a:prstGeom>
            </p:spPr>
          </p:pic>
          <p:cxnSp>
            <p:nvCxnSpPr>
              <p:cNvPr id="14" name="Rett linje 13"/>
              <p:cNvCxnSpPr/>
              <p:nvPr/>
            </p:nvCxnSpPr>
            <p:spPr>
              <a:xfrm>
                <a:off x="3248071" y="2146385"/>
                <a:ext cx="1145" cy="2969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tt linje 14"/>
              <p:cNvCxnSpPr/>
              <p:nvPr/>
            </p:nvCxnSpPr>
            <p:spPr>
              <a:xfrm flipH="1" flipV="1">
                <a:off x="3084963" y="2340459"/>
                <a:ext cx="163108" cy="1030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Buet linje 8"/>
            <p:cNvCxnSpPr/>
            <p:nvPr/>
          </p:nvCxnSpPr>
          <p:spPr>
            <a:xfrm rot="16200000" flipH="1">
              <a:off x="4796733" y="691459"/>
              <a:ext cx="843048" cy="78393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Buet linje 9"/>
            <p:cNvCxnSpPr/>
            <p:nvPr/>
          </p:nvCxnSpPr>
          <p:spPr>
            <a:xfrm rot="16200000" flipH="1">
              <a:off x="3252115" y="2967709"/>
              <a:ext cx="892461" cy="57679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kstSylinder 10"/>
                <p:cNvSpPr txBox="1"/>
                <p:nvPr/>
              </p:nvSpPr>
              <p:spPr>
                <a:xfrm>
                  <a:off x="3540032" y="1314657"/>
                  <a:ext cx="3166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11" name="TekstSylinder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032" y="1314657"/>
                  <a:ext cx="31662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5161" r="-61290" b="-88889"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802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SISRE computation</a:t>
            </a:r>
          </a:p>
        </p:txBody>
      </p:sp>
      <p:grpSp>
        <p:nvGrpSpPr>
          <p:cNvPr id="4" name="Gruppe 3"/>
          <p:cNvGrpSpPr/>
          <p:nvPr/>
        </p:nvGrpSpPr>
        <p:grpSpPr>
          <a:xfrm>
            <a:off x="4323046" y="398651"/>
            <a:ext cx="4484190" cy="3258949"/>
            <a:chOff x="630735" y="312926"/>
            <a:chExt cx="7543800" cy="5523494"/>
          </a:xfrm>
        </p:grpSpPr>
        <p:pic>
          <p:nvPicPr>
            <p:cNvPr id="5" name="Bild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35" y="942975"/>
              <a:ext cx="7543800" cy="48934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Sylinder 5"/>
                <p:cNvSpPr txBox="1"/>
                <p:nvPr/>
              </p:nvSpPr>
              <p:spPr>
                <a:xfrm>
                  <a:off x="5218258" y="2243496"/>
                  <a:ext cx="2140680" cy="1293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b-NO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b-NO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6" name="TekstSylinder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258" y="2243496"/>
                  <a:ext cx="2140680" cy="12930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uppe 6"/>
            <p:cNvGrpSpPr/>
            <p:nvPr/>
          </p:nvGrpSpPr>
          <p:grpSpPr>
            <a:xfrm>
              <a:off x="3986741" y="312926"/>
              <a:ext cx="898255" cy="891201"/>
              <a:chOff x="4623492" y="257511"/>
              <a:chExt cx="898255" cy="891201"/>
            </a:xfrm>
          </p:grpSpPr>
          <p:pic>
            <p:nvPicPr>
              <p:cNvPr id="16" name="Bild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92" y="257511"/>
                <a:ext cx="898255" cy="891201"/>
              </a:xfrm>
              <a:prstGeom prst="rect">
                <a:avLst/>
              </a:prstGeom>
            </p:spPr>
          </p:pic>
          <p:cxnSp>
            <p:nvCxnSpPr>
              <p:cNvPr id="17" name="Rett linje 16"/>
              <p:cNvCxnSpPr/>
              <p:nvPr/>
            </p:nvCxnSpPr>
            <p:spPr>
              <a:xfrm flipH="1">
                <a:off x="5072619" y="409405"/>
                <a:ext cx="70881" cy="29370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tt linje 17"/>
              <p:cNvCxnSpPr/>
              <p:nvPr/>
            </p:nvCxnSpPr>
            <p:spPr>
              <a:xfrm flipH="1" flipV="1">
                <a:off x="4909511" y="600075"/>
                <a:ext cx="163108" cy="1030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e 7"/>
            <p:cNvGrpSpPr/>
            <p:nvPr/>
          </p:nvGrpSpPr>
          <p:grpSpPr>
            <a:xfrm>
              <a:off x="2800089" y="1997729"/>
              <a:ext cx="898255" cy="891201"/>
              <a:chOff x="2800089" y="1997729"/>
              <a:chExt cx="898255" cy="891201"/>
            </a:xfrm>
          </p:grpSpPr>
          <p:pic>
            <p:nvPicPr>
              <p:cNvPr id="12" name="Bild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089" y="1997729"/>
                <a:ext cx="898255" cy="891201"/>
              </a:xfrm>
              <a:prstGeom prst="rect">
                <a:avLst/>
              </a:prstGeom>
            </p:spPr>
          </p:pic>
          <p:cxnSp>
            <p:nvCxnSpPr>
              <p:cNvPr id="14" name="Rett linje 13"/>
              <p:cNvCxnSpPr/>
              <p:nvPr/>
            </p:nvCxnSpPr>
            <p:spPr>
              <a:xfrm>
                <a:off x="3248071" y="2146385"/>
                <a:ext cx="1145" cy="2969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tt linje 14"/>
              <p:cNvCxnSpPr/>
              <p:nvPr/>
            </p:nvCxnSpPr>
            <p:spPr>
              <a:xfrm flipH="1" flipV="1">
                <a:off x="3084963" y="2340459"/>
                <a:ext cx="163108" cy="1030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Buet linje 8"/>
            <p:cNvCxnSpPr/>
            <p:nvPr/>
          </p:nvCxnSpPr>
          <p:spPr>
            <a:xfrm rot="16200000" flipH="1">
              <a:off x="4796733" y="691459"/>
              <a:ext cx="843048" cy="78393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Buet linje 9"/>
            <p:cNvCxnSpPr/>
            <p:nvPr/>
          </p:nvCxnSpPr>
          <p:spPr>
            <a:xfrm rot="16200000" flipH="1">
              <a:off x="3252115" y="2967709"/>
              <a:ext cx="892461" cy="57679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kstSylinder 10"/>
                <p:cNvSpPr txBox="1"/>
                <p:nvPr/>
              </p:nvSpPr>
              <p:spPr>
                <a:xfrm>
                  <a:off x="3540032" y="1314657"/>
                  <a:ext cx="3166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11" name="TekstSylinder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032" y="1314657"/>
                  <a:ext cx="31662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5161" r="-61290" b="-88889"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Sylinder 1"/>
              <p:cNvSpPr txBox="1"/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𝐼𝑆𝑅𝐸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b-NO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nb-NO" sz="2800" dirty="0"/>
              </a:p>
            </p:txBody>
          </p:sp>
        </mc:Choice>
        <mc:Fallback xmlns="">
          <p:sp>
            <p:nvSpPr>
              <p:cNvPr id="2" name="TekstSylin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88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SISRE computation</a:t>
            </a:r>
          </a:p>
        </p:txBody>
      </p:sp>
      <p:grpSp>
        <p:nvGrpSpPr>
          <p:cNvPr id="4" name="Gruppe 3"/>
          <p:cNvGrpSpPr/>
          <p:nvPr/>
        </p:nvGrpSpPr>
        <p:grpSpPr>
          <a:xfrm>
            <a:off x="4323046" y="398651"/>
            <a:ext cx="4484190" cy="3258949"/>
            <a:chOff x="630735" y="312926"/>
            <a:chExt cx="7543800" cy="5523494"/>
          </a:xfrm>
        </p:grpSpPr>
        <p:pic>
          <p:nvPicPr>
            <p:cNvPr id="5" name="Bild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35" y="942975"/>
              <a:ext cx="7543800" cy="48934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Sylinder 5"/>
                <p:cNvSpPr txBox="1"/>
                <p:nvPr/>
              </p:nvSpPr>
              <p:spPr>
                <a:xfrm>
                  <a:off x="5218258" y="2243496"/>
                  <a:ext cx="2140680" cy="1293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b-NO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b-NO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6" name="TekstSylinder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258" y="2243496"/>
                  <a:ext cx="2140680" cy="12930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uppe 6"/>
            <p:cNvGrpSpPr/>
            <p:nvPr/>
          </p:nvGrpSpPr>
          <p:grpSpPr>
            <a:xfrm>
              <a:off x="3986741" y="312926"/>
              <a:ext cx="898255" cy="891201"/>
              <a:chOff x="4623492" y="257511"/>
              <a:chExt cx="898255" cy="891201"/>
            </a:xfrm>
          </p:grpSpPr>
          <p:pic>
            <p:nvPicPr>
              <p:cNvPr id="16" name="Bild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92" y="257511"/>
                <a:ext cx="898255" cy="891201"/>
              </a:xfrm>
              <a:prstGeom prst="rect">
                <a:avLst/>
              </a:prstGeom>
            </p:spPr>
          </p:pic>
          <p:cxnSp>
            <p:nvCxnSpPr>
              <p:cNvPr id="17" name="Rett linje 16"/>
              <p:cNvCxnSpPr/>
              <p:nvPr/>
            </p:nvCxnSpPr>
            <p:spPr>
              <a:xfrm flipH="1">
                <a:off x="5072619" y="409405"/>
                <a:ext cx="70881" cy="29370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Rett linje 17"/>
              <p:cNvCxnSpPr/>
              <p:nvPr/>
            </p:nvCxnSpPr>
            <p:spPr>
              <a:xfrm flipH="1" flipV="1">
                <a:off x="4909511" y="600075"/>
                <a:ext cx="163108" cy="1030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e 7"/>
            <p:cNvGrpSpPr/>
            <p:nvPr/>
          </p:nvGrpSpPr>
          <p:grpSpPr>
            <a:xfrm>
              <a:off x="2800089" y="1997729"/>
              <a:ext cx="898255" cy="891201"/>
              <a:chOff x="2800089" y="1997729"/>
              <a:chExt cx="898255" cy="891201"/>
            </a:xfrm>
          </p:grpSpPr>
          <p:pic>
            <p:nvPicPr>
              <p:cNvPr id="12" name="Bild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089" y="1997729"/>
                <a:ext cx="898255" cy="891201"/>
              </a:xfrm>
              <a:prstGeom prst="rect">
                <a:avLst/>
              </a:prstGeom>
            </p:spPr>
          </p:pic>
          <p:cxnSp>
            <p:nvCxnSpPr>
              <p:cNvPr id="14" name="Rett linje 13"/>
              <p:cNvCxnSpPr/>
              <p:nvPr/>
            </p:nvCxnSpPr>
            <p:spPr>
              <a:xfrm>
                <a:off x="3248071" y="2146385"/>
                <a:ext cx="1145" cy="2969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Rett linje 14"/>
              <p:cNvCxnSpPr/>
              <p:nvPr/>
            </p:nvCxnSpPr>
            <p:spPr>
              <a:xfrm flipH="1" flipV="1">
                <a:off x="3084963" y="2340459"/>
                <a:ext cx="163108" cy="1030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Buet linje 8"/>
            <p:cNvCxnSpPr/>
            <p:nvPr/>
          </p:nvCxnSpPr>
          <p:spPr>
            <a:xfrm rot="16200000" flipH="1">
              <a:off x="4796733" y="691459"/>
              <a:ext cx="843048" cy="78393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Buet linje 9"/>
            <p:cNvCxnSpPr/>
            <p:nvPr/>
          </p:nvCxnSpPr>
          <p:spPr>
            <a:xfrm rot="16200000" flipH="1">
              <a:off x="3252115" y="2967709"/>
              <a:ext cx="892461" cy="576790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kstSylinder 10"/>
                <p:cNvSpPr txBox="1"/>
                <p:nvPr/>
              </p:nvSpPr>
              <p:spPr>
                <a:xfrm>
                  <a:off x="3540032" y="1314657"/>
                  <a:ext cx="3166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11" name="TekstSylinder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032" y="1314657"/>
                  <a:ext cx="31662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161" r="-61290" b="-88889"/>
                  </a:stretch>
                </a:blipFill>
              </p:spPr>
              <p:txBody>
                <a:bodyPr/>
                <a:lstStyle/>
                <a:p>
                  <a:r>
                    <a:rPr lang="nb-NO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Sylinder 1"/>
              <p:cNvSpPr txBox="1"/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𝐼𝑆𝑅𝐸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b-NO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nb-NO" sz="2800" dirty="0"/>
              </a:p>
            </p:txBody>
          </p:sp>
        </mc:Choice>
        <mc:Fallback xmlns="">
          <p:sp>
            <p:nvSpPr>
              <p:cNvPr id="2" name="TekstSylin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kstSylinder 18"/>
          <p:cNvSpPr txBox="1"/>
          <p:nvPr/>
        </p:nvSpPr>
        <p:spPr>
          <a:xfrm>
            <a:off x="4131744" y="564832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weight factors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Buet linje 20"/>
          <p:cNvCxnSpPr/>
          <p:nvPr/>
        </p:nvCxnSpPr>
        <p:spPr>
          <a:xfrm rot="5400000" flipH="1" flipV="1">
            <a:off x="5124450" y="4991100"/>
            <a:ext cx="838200" cy="342900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Buet linje 22"/>
          <p:cNvCxnSpPr/>
          <p:nvPr/>
        </p:nvCxnSpPr>
        <p:spPr>
          <a:xfrm rot="10800000">
            <a:off x="3524251" y="4810125"/>
            <a:ext cx="903571" cy="838200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3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  <a:effectLst/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III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Background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592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6" y="1064038"/>
            <a:ext cx="84697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sp>
        <p:nvSpPr>
          <p:cNvPr id="4" name="Avrundet rektangel 3"/>
          <p:cNvSpPr/>
          <p:nvPr/>
        </p:nvSpPr>
        <p:spPr>
          <a:xfrm>
            <a:off x="6539192" y="196137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5" name="Gruppe 4"/>
          <p:cNvGrpSpPr/>
          <p:nvPr/>
        </p:nvGrpSpPr>
        <p:grpSpPr>
          <a:xfrm>
            <a:off x="2083637" y="1564229"/>
            <a:ext cx="3878704" cy="2017815"/>
            <a:chOff x="2083637" y="1856535"/>
            <a:chExt cx="3878704" cy="2707967"/>
          </a:xfrm>
        </p:grpSpPr>
        <p:sp>
          <p:nvSpPr>
            <p:cNvPr id="6" name="Bildeforklaring formet som et rektangel 5"/>
            <p:cNvSpPr/>
            <p:nvPr/>
          </p:nvSpPr>
          <p:spPr>
            <a:xfrm rot="16200000">
              <a:off x="2669005" y="1271167"/>
              <a:ext cx="2707967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2308479" y="2050082"/>
              <a:ext cx="3560171" cy="2261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Broadcast ephemeris:</a:t>
              </a:r>
            </a:p>
            <a:p>
              <a:pPr>
                <a:spcAft>
                  <a:spcPts val="300"/>
                </a:spcAft>
              </a:pPr>
              <a:r>
                <a:rPr lang="en-US" sz="1600" dirty="0"/>
                <a:t>	</a:t>
              </a:r>
              <a:r>
                <a:rPr lang="en-US" sz="1600" dirty="0" smtClean="0"/>
                <a:t>- IGS MGEX (BRDM) 			product 	derived 	from a 	subset of IGS stations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Precise ephemeris:</a:t>
              </a:r>
            </a:p>
            <a:p>
              <a:pPr lvl="1">
                <a:spcAft>
                  <a:spcPts val="300"/>
                </a:spcAft>
              </a:pPr>
              <a:r>
                <a:rPr lang="en-US" sz="1600" dirty="0" smtClean="0"/>
                <a:t>- IGS MGEX (CODE)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9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5" name="Avrundet rektangel 4"/>
          <p:cNvSpPr/>
          <p:nvPr/>
        </p:nvSpPr>
        <p:spPr>
          <a:xfrm>
            <a:off x="6554432" y="245667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9" name="Gruppe 8"/>
          <p:cNvGrpSpPr/>
          <p:nvPr/>
        </p:nvGrpSpPr>
        <p:grpSpPr>
          <a:xfrm>
            <a:off x="2083637" y="1856535"/>
            <a:ext cx="3878704" cy="2707967"/>
            <a:chOff x="2083637" y="1856535"/>
            <a:chExt cx="3878704" cy="2707967"/>
          </a:xfrm>
        </p:grpSpPr>
        <p:sp>
          <p:nvSpPr>
            <p:cNvPr id="3" name="Bildeforklaring formet som et rektangel 2"/>
            <p:cNvSpPr/>
            <p:nvPr/>
          </p:nvSpPr>
          <p:spPr>
            <a:xfrm rot="16200000">
              <a:off x="2669005" y="1271167"/>
              <a:ext cx="2707967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" name="TekstSylinder 3"/>
            <p:cNvSpPr txBox="1"/>
            <p:nvPr/>
          </p:nvSpPr>
          <p:spPr>
            <a:xfrm>
              <a:off x="2308479" y="2050082"/>
              <a:ext cx="3560171" cy="242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Ignore </a:t>
              </a:r>
              <a:r>
                <a:rPr lang="en-US" sz="1600" dirty="0"/>
                <a:t>unhealthy satellites</a:t>
              </a:r>
              <a:endParaRPr lang="en-US" sz="1600" dirty="0" smtClean="0"/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Remove duplicated navigation messages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Select navigation message (INAV or FNAV) and valid navigation record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Remove epochs exceeding validity length of broadcast ephemeris (&gt; 4 hours)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987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6" name="Avrundet rektangel 5"/>
          <p:cNvSpPr/>
          <p:nvPr/>
        </p:nvSpPr>
        <p:spPr>
          <a:xfrm>
            <a:off x="6562177" y="295197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7" name="Gruppe 6"/>
          <p:cNvGrpSpPr/>
          <p:nvPr/>
        </p:nvGrpSpPr>
        <p:grpSpPr>
          <a:xfrm>
            <a:off x="2083637" y="2486114"/>
            <a:ext cx="3878704" cy="2235785"/>
            <a:chOff x="2083637" y="2343710"/>
            <a:chExt cx="3878704" cy="2183322"/>
          </a:xfrm>
        </p:grpSpPr>
        <p:sp>
          <p:nvSpPr>
            <p:cNvPr id="8" name="Bildeforklaring formet som et rektangel 7"/>
            <p:cNvSpPr/>
            <p:nvPr/>
          </p:nvSpPr>
          <p:spPr>
            <a:xfrm rot="16200000">
              <a:off x="2931328" y="1496019"/>
              <a:ext cx="2183322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9" name="TekstSylinder 8"/>
            <p:cNvSpPr txBox="1"/>
            <p:nvPr/>
          </p:nvSpPr>
          <p:spPr>
            <a:xfrm>
              <a:off x="2151089" y="2544752"/>
              <a:ext cx="371756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Determine broadcast orbit and satellite clock corrections based on GALILEO-OS-SIS-ICD (2015)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Interpolate precise orbit and clocks by using Lagrange and respectively linear interpolation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1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7" name="Avrundet rektangel 6"/>
          <p:cNvSpPr/>
          <p:nvPr/>
        </p:nvSpPr>
        <p:spPr>
          <a:xfrm>
            <a:off x="6539192" y="374445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5" name="Gruppe 4"/>
          <p:cNvGrpSpPr/>
          <p:nvPr/>
        </p:nvGrpSpPr>
        <p:grpSpPr>
          <a:xfrm>
            <a:off x="1109275" y="2988275"/>
            <a:ext cx="4740643" cy="3345071"/>
            <a:chOff x="1997791" y="2302127"/>
            <a:chExt cx="3878704" cy="3093121"/>
          </a:xfrm>
        </p:grpSpPr>
        <p:sp>
          <p:nvSpPr>
            <p:cNvPr id="6" name="Bildeforklaring formet som et rektangel 5"/>
            <p:cNvSpPr/>
            <p:nvPr/>
          </p:nvSpPr>
          <p:spPr>
            <a:xfrm rot="16200000">
              <a:off x="2390582" y="1909336"/>
              <a:ext cx="3093121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8" name="TekstSylinder 7"/>
            <p:cNvSpPr txBox="1"/>
            <p:nvPr/>
          </p:nvSpPr>
          <p:spPr>
            <a:xfrm>
              <a:off x="2151089" y="2544752"/>
              <a:ext cx="3717561" cy="2732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SISRE analysis in Where based on paper of </a:t>
              </a:r>
              <a:r>
                <a:rPr lang="en-US" sz="1600" dirty="0" err="1" smtClean="0"/>
                <a:t>Montenbruck</a:t>
              </a:r>
              <a:r>
                <a:rPr lang="en-US" sz="1600" dirty="0" smtClean="0"/>
                <a:t> et. al </a:t>
              </a:r>
            </a:p>
            <a:p>
              <a:pPr>
                <a:spcAft>
                  <a:spcPts val="300"/>
                </a:spcAft>
              </a:pPr>
              <a:r>
                <a:rPr lang="en-US" sz="1600" dirty="0" smtClean="0"/>
                <a:t>    (2018)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Relate satellite orbit and clock to center of mass by </a:t>
              </a:r>
              <a:r>
                <a:rPr lang="en-US" sz="1600" smtClean="0"/>
                <a:t>applying antenna phase </a:t>
              </a:r>
              <a:r>
                <a:rPr lang="en-US" sz="1600" dirty="0" smtClean="0"/>
                <a:t>center offsets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Apply constellation mean clock errors in each epoch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Correct satellite clock correction for differential code biases</a:t>
              </a:r>
            </a:p>
            <a:p>
              <a:pPr marL="285750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Outlier rejection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13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  <a:effectLst/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IV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Results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5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20" y="412594"/>
            <a:ext cx="4679609" cy="6239479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61439" y="182208"/>
            <a:ext cx="27860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Galileo E1/E5a (FNAV)</a:t>
            </a:r>
            <a:endParaRPr lang="en-US" dirty="0"/>
          </a:p>
        </p:txBody>
      </p:sp>
      <p:sp>
        <p:nvSpPr>
          <p:cNvPr id="5" name="TekstSylinder 4"/>
          <p:cNvSpPr txBox="1"/>
          <p:nvPr/>
        </p:nvSpPr>
        <p:spPr>
          <a:xfrm>
            <a:off x="4041942" y="6390016"/>
            <a:ext cx="12250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[GPS]</a:t>
            </a:r>
            <a:endParaRPr lang="en-US" sz="1400" dirty="0"/>
          </a:p>
        </p:txBody>
      </p:sp>
      <p:sp>
        <p:nvSpPr>
          <p:cNvPr id="6" name="TekstSylinder 5"/>
          <p:cNvSpPr txBox="1"/>
          <p:nvPr/>
        </p:nvSpPr>
        <p:spPr>
          <a:xfrm rot="16200000">
            <a:off x="1762462" y="5234735"/>
            <a:ext cx="11624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err="1" smtClean="0"/>
              <a:t>clock</a:t>
            </a:r>
            <a:r>
              <a:rPr lang="nb-NO" sz="1400" dirty="0" smtClean="0"/>
              <a:t> [m]</a:t>
            </a:r>
            <a:endParaRPr lang="en-US" sz="1400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1737581" y="3820540"/>
            <a:ext cx="12122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smtClean="0"/>
              <a:t>radial [m]</a:t>
            </a:r>
            <a:endParaRPr lang="en-US" sz="1400" dirty="0"/>
          </a:p>
        </p:txBody>
      </p:sp>
      <p:sp>
        <p:nvSpPr>
          <p:cNvPr id="8" name="TekstSylinder 7"/>
          <p:cNvSpPr txBox="1"/>
          <p:nvPr/>
        </p:nvSpPr>
        <p:spPr>
          <a:xfrm rot="16200000">
            <a:off x="1663462" y="2296941"/>
            <a:ext cx="10984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smtClean="0"/>
              <a:t>cross-</a:t>
            </a:r>
          </a:p>
          <a:p>
            <a:pPr algn="ctr"/>
            <a:r>
              <a:rPr lang="nb-NO" sz="1400" dirty="0" err="1" smtClean="0"/>
              <a:t>track</a:t>
            </a:r>
            <a:r>
              <a:rPr lang="nb-NO" sz="1400" dirty="0" smtClean="0"/>
              <a:t> [m]</a:t>
            </a:r>
            <a:endParaRPr lang="en-US" sz="1400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06148" y="903586"/>
            <a:ext cx="103592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err="1" smtClean="0"/>
              <a:t>along</a:t>
            </a:r>
            <a:r>
              <a:rPr lang="nb-NO" sz="1400" dirty="0" smtClean="0"/>
              <a:t>-</a:t>
            </a:r>
          </a:p>
          <a:p>
            <a:pPr algn="ctr"/>
            <a:r>
              <a:rPr lang="nb-NO" sz="1400" dirty="0" err="1" smtClean="0"/>
              <a:t>track</a:t>
            </a:r>
            <a:r>
              <a:rPr lang="nb-NO" sz="1400" dirty="0" smtClean="0"/>
              <a:t> [m]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9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6" y="562284"/>
            <a:ext cx="7264774" cy="6053978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510458" y="562284"/>
            <a:ext cx="27860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Galileo E1/E5a (FNAV)</a:t>
            </a:r>
            <a:endParaRPr lang="en-US" dirty="0"/>
          </a:p>
        </p:txBody>
      </p:sp>
      <p:sp>
        <p:nvSpPr>
          <p:cNvPr id="5" name="TekstSylinder 4"/>
          <p:cNvSpPr txBox="1"/>
          <p:nvPr/>
        </p:nvSpPr>
        <p:spPr>
          <a:xfrm>
            <a:off x="4290959" y="6184467"/>
            <a:ext cx="12250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[GPS]</a:t>
            </a:r>
            <a:endParaRPr lang="en-US" sz="1400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689362" y="3105882"/>
            <a:ext cx="11464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400" dirty="0" smtClean="0"/>
              <a:t>SISRE [m]</a:t>
            </a:r>
            <a:endParaRPr lang="en-US" sz="1400" dirty="0"/>
          </a:p>
        </p:txBody>
      </p:sp>
      <p:sp>
        <p:nvSpPr>
          <p:cNvPr id="3" name="TekstSylinder 2"/>
          <p:cNvSpPr txBox="1"/>
          <p:nvPr/>
        </p:nvSpPr>
        <p:spPr>
          <a:xfrm>
            <a:off x="5795010" y="1166346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RMS = 0.16 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6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3" y="477202"/>
            <a:ext cx="7760977" cy="5820733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 rot="16200000">
            <a:off x="-192286" y="3090494"/>
            <a:ext cx="2909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600" dirty="0" smtClean="0"/>
              <a:t>SISRE 95th </a:t>
            </a:r>
            <a:r>
              <a:rPr lang="nb-NO" sz="1600" dirty="0" err="1" smtClean="0"/>
              <a:t>percentile</a:t>
            </a:r>
            <a:r>
              <a:rPr lang="nb-NO" sz="1600" dirty="0" smtClean="0"/>
              <a:t> [m]</a:t>
            </a:r>
            <a:endParaRPr lang="en-US" sz="16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016656" y="5703570"/>
            <a:ext cx="492135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        E1                  E1E5b              E1E5a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i="1" dirty="0"/>
              <a:t> </a:t>
            </a:r>
            <a:r>
              <a:rPr lang="en-US" sz="1400" i="1" dirty="0" smtClean="0"/>
              <a:t>  INAV              </a:t>
            </a:r>
            <a:r>
              <a:rPr lang="en-US" sz="1400" i="1" dirty="0"/>
              <a:t> </a:t>
            </a:r>
            <a:r>
              <a:rPr lang="en-US" sz="1400" i="1" dirty="0" smtClean="0"/>
              <a:t>     </a:t>
            </a:r>
            <a:r>
              <a:rPr lang="en-US" sz="1400" i="1" dirty="0" err="1" smtClean="0"/>
              <a:t>INAV</a:t>
            </a:r>
            <a:r>
              <a:rPr lang="en-US" sz="1400" i="1" dirty="0"/>
              <a:t> </a:t>
            </a:r>
            <a:r>
              <a:rPr lang="en-US" sz="1400" i="1" dirty="0" smtClean="0"/>
              <a:t>                   FNAV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2870609" y="1191244"/>
            <a:ext cx="358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95% SISRE over all healthy satellites and a period of 30 days ≤ 2 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6303364" y="228067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Galileo-OS-SDD (2016)</a:t>
            </a:r>
            <a:endParaRPr lang="en-US" sz="1400" i="1" dirty="0"/>
          </a:p>
        </p:txBody>
      </p:sp>
      <p:sp>
        <p:nvSpPr>
          <p:cNvPr id="13" name="Rektangel 12"/>
          <p:cNvSpPr/>
          <p:nvPr/>
        </p:nvSpPr>
        <p:spPr>
          <a:xfrm>
            <a:off x="1973422" y="4240530"/>
            <a:ext cx="4964587" cy="1352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973421" y="5775678"/>
            <a:ext cx="4964587" cy="5921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018020" y="627182"/>
            <a:ext cx="1590783" cy="16702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59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9" y="2720521"/>
            <a:ext cx="4092498" cy="4034507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43" y="4043145"/>
            <a:ext cx="1175061" cy="88079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5" y="1694989"/>
            <a:ext cx="1221946" cy="84771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9" y="5209246"/>
            <a:ext cx="1175061" cy="87085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6" y="2851499"/>
            <a:ext cx="1173072" cy="94110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08" y="698942"/>
            <a:ext cx="1175061" cy="82410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89" y="1397569"/>
            <a:ext cx="4365561" cy="1681906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-35560" y="53444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Development</a:t>
            </a:r>
          </a:p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GIOVE A &amp; B</a:t>
            </a:r>
            <a:endParaRPr lang="en-US" sz="16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27627" y="4265821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In-Orbit Validation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666986" y="3119459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Initial Services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4548246" y="181495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Exploitation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Phase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638076" y="78351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Full Operational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Capability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1671959" y="60644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2005/2008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3240805" y="494229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2011-2013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74146" y="38042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2016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6554301" y="255460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2017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7976597" y="15349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2020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Vinkel 19"/>
          <p:cNvCxnSpPr/>
          <p:nvPr/>
        </p:nvCxnSpPr>
        <p:spPr>
          <a:xfrm rot="5400000" flipH="1" flipV="1">
            <a:off x="1216836" y="4315811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inkel 21"/>
          <p:cNvCxnSpPr/>
          <p:nvPr/>
        </p:nvCxnSpPr>
        <p:spPr>
          <a:xfrm rot="5400000" flipH="1" flipV="1">
            <a:off x="2718048" y="314232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Vinkel 22"/>
          <p:cNvCxnSpPr/>
          <p:nvPr/>
        </p:nvCxnSpPr>
        <p:spPr>
          <a:xfrm rot="5400000" flipH="1" flipV="1">
            <a:off x="4224729" y="196190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inkel 24"/>
          <p:cNvCxnSpPr/>
          <p:nvPr/>
        </p:nvCxnSpPr>
        <p:spPr>
          <a:xfrm rot="5400000" flipH="1" flipV="1">
            <a:off x="5788404" y="787712"/>
            <a:ext cx="2232881" cy="1525908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Galileo deployment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2177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3" y="484697"/>
            <a:ext cx="7760977" cy="5820733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 rot="16200000">
            <a:off x="-192286" y="3090494"/>
            <a:ext cx="2909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600" dirty="0" smtClean="0"/>
              <a:t>SISRE 95th </a:t>
            </a:r>
            <a:r>
              <a:rPr lang="nb-NO" sz="1600" dirty="0" err="1" smtClean="0"/>
              <a:t>percentile</a:t>
            </a:r>
            <a:r>
              <a:rPr lang="nb-NO" sz="1600" dirty="0" smtClean="0"/>
              <a:t> [m]</a:t>
            </a:r>
            <a:endParaRPr lang="en-US" sz="16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016656" y="5703570"/>
            <a:ext cx="492135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        E1                E1/E5b           E1/E5a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i="1" dirty="0"/>
              <a:t> </a:t>
            </a:r>
            <a:r>
              <a:rPr lang="en-US" sz="1400" i="1" dirty="0" smtClean="0"/>
              <a:t>  INAV              </a:t>
            </a:r>
            <a:r>
              <a:rPr lang="en-US" sz="1400" i="1" dirty="0"/>
              <a:t> </a:t>
            </a:r>
            <a:r>
              <a:rPr lang="en-US" sz="1400" i="1" dirty="0" smtClean="0"/>
              <a:t>    </a:t>
            </a:r>
            <a:r>
              <a:rPr lang="en-US" sz="1400" i="1" dirty="0" err="1" smtClean="0"/>
              <a:t>INAV</a:t>
            </a:r>
            <a:r>
              <a:rPr lang="en-US" sz="1400" i="1" dirty="0" smtClean="0"/>
              <a:t>                   FNAV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2870609" y="1191244"/>
            <a:ext cx="358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95% SISRE over all healthy satellites and a period of 30 days ≤ 2 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6303364" y="228067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Galileo-OS-SDD (2016)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610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2" y="331470"/>
            <a:ext cx="7953001" cy="5680715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8579" y="307938"/>
            <a:ext cx="28677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Galileo E1/E5a (FNAV)</a:t>
            </a:r>
            <a:endParaRPr lang="en-US" dirty="0"/>
          </a:p>
        </p:txBody>
      </p:sp>
      <p:sp>
        <p:nvSpPr>
          <p:cNvPr id="5" name="TekstSylinder 4"/>
          <p:cNvSpPr txBox="1"/>
          <p:nvPr/>
        </p:nvSpPr>
        <p:spPr>
          <a:xfrm>
            <a:off x="4766310" y="1588770"/>
            <a:ext cx="2723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Navigation messages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were not refreshed.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4019080" y="5601537"/>
            <a:ext cx="17333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(May 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09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V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 and outlook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Conclusion and outlook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sp>
        <p:nvSpPr>
          <p:cNvPr id="6" name="Plassholder for innhold 6"/>
          <p:cNvSpPr>
            <a:spLocks noGrp="1"/>
          </p:cNvSpPr>
          <p:nvPr/>
        </p:nvSpPr>
        <p:spPr>
          <a:xfrm>
            <a:off x="762000" y="1333500"/>
            <a:ext cx="7620000" cy="4191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Where SISRE solution shows comparable results to other studies (e.g. </a:t>
            </a:r>
            <a:r>
              <a:rPr lang="en-US" sz="2000" dirty="0" err="1" smtClean="0">
                <a:solidFill>
                  <a:schemeClr val="tx1"/>
                </a:solidFill>
              </a:rPr>
              <a:t>Montenbruck</a:t>
            </a:r>
            <a:r>
              <a:rPr lang="en-US" sz="2000" dirty="0" smtClean="0">
                <a:solidFill>
                  <a:schemeClr val="tx1"/>
                </a:solidFill>
              </a:rPr>
              <a:t> et. al (2018) or Galileo-IS-OS (2018)) with </a:t>
            </a:r>
            <a:r>
              <a:rPr lang="en-US" sz="2000" dirty="0">
                <a:solidFill>
                  <a:schemeClr val="tx1"/>
                </a:solidFill>
              </a:rPr>
              <a:t>SISRE RMS of 16 cm and </a:t>
            </a:r>
            <a:r>
              <a:rPr lang="en-US" sz="2000" dirty="0" smtClean="0">
                <a:solidFill>
                  <a:schemeClr val="tx1"/>
                </a:solidFill>
              </a:rPr>
              <a:t>monthly 95th </a:t>
            </a:r>
            <a:r>
              <a:rPr lang="en-US" sz="2000" dirty="0">
                <a:solidFill>
                  <a:schemeClr val="tx1"/>
                </a:solidFill>
              </a:rPr>
              <a:t>percentile of 30-50 cm 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F</a:t>
            </a:r>
            <a:r>
              <a:rPr lang="en-US" sz="2000" dirty="0" smtClean="0">
                <a:solidFill>
                  <a:schemeClr val="tx1"/>
                </a:solidFill>
              </a:rPr>
              <a:t>urther validation of Where SISRE analysis needed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Improvement of SISRE analysis by quality checking of input data and outlier rejection</a:t>
            </a:r>
          </a:p>
        </p:txBody>
      </p:sp>
    </p:spTree>
    <p:extLst>
      <p:ext uri="{BB962C8B-B14F-4D97-AF65-F5344CB8AC3E}">
        <p14:creationId xmlns:p14="http://schemas.microsoft.com/office/powerpoint/2010/main" val="417317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Literature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sp>
        <p:nvSpPr>
          <p:cNvPr id="6" name="Plassholder for innhold 6"/>
          <p:cNvSpPr>
            <a:spLocks noGrp="1"/>
          </p:cNvSpPr>
          <p:nvPr/>
        </p:nvSpPr>
        <p:spPr>
          <a:xfrm>
            <a:off x="762000" y="1333500"/>
            <a:ext cx="7620000" cy="48158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smtClean="0">
                <a:solidFill>
                  <a:schemeClr val="tx1"/>
                </a:solidFill>
              </a:rPr>
              <a:t>Galileo-IS-OS (2018): </a:t>
            </a:r>
            <a:r>
              <a:rPr lang="nb-NO" sz="1400" i="1" dirty="0">
                <a:solidFill>
                  <a:schemeClr val="tx1"/>
                </a:solidFill>
              </a:rPr>
              <a:t>European GNSS (Galileo) </a:t>
            </a:r>
            <a:r>
              <a:rPr lang="nb-NO" sz="1400" i="1" dirty="0" err="1">
                <a:solidFill>
                  <a:schemeClr val="tx1"/>
                </a:solidFill>
              </a:rPr>
              <a:t>inital</a:t>
            </a:r>
            <a:r>
              <a:rPr lang="nb-NO" sz="1400" i="1" dirty="0">
                <a:solidFill>
                  <a:schemeClr val="tx1"/>
                </a:solidFill>
              </a:rPr>
              <a:t> services – Open service </a:t>
            </a:r>
            <a:r>
              <a:rPr lang="nb-NO" sz="1400" i="1" dirty="0" err="1" smtClean="0">
                <a:solidFill>
                  <a:schemeClr val="tx1"/>
                </a:solidFill>
              </a:rPr>
              <a:t>quarterly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performance</a:t>
            </a:r>
            <a:r>
              <a:rPr lang="nb-NO" sz="1400" i="1" dirty="0" smtClean="0">
                <a:solidFill>
                  <a:schemeClr val="tx1"/>
                </a:solidFill>
              </a:rPr>
              <a:t> report</a:t>
            </a:r>
            <a:r>
              <a:rPr lang="nb-NO" sz="1400" dirty="0" smtClean="0">
                <a:solidFill>
                  <a:schemeClr val="tx1"/>
                </a:solidFill>
              </a:rPr>
              <a:t>. </a:t>
            </a:r>
            <a:r>
              <a:rPr lang="nb-NO" sz="1400" dirty="0" err="1" smtClean="0">
                <a:solidFill>
                  <a:schemeClr val="tx1"/>
                </a:solidFill>
              </a:rPr>
              <a:t>January-March</a:t>
            </a:r>
            <a:r>
              <a:rPr lang="nb-NO" sz="1400" dirty="0" smtClean="0">
                <a:solidFill>
                  <a:schemeClr val="tx1"/>
                </a:solidFill>
              </a:rPr>
              <a:t> 2018.</a:t>
            </a:r>
            <a:endParaRPr lang="nb-NO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smtClean="0">
                <a:solidFill>
                  <a:schemeClr val="tx1"/>
                </a:solidFill>
              </a:rPr>
              <a:t>Galileo-OS-SDD (2016): </a:t>
            </a:r>
            <a:r>
              <a:rPr lang="nb-NO" sz="1400" i="1" dirty="0" smtClean="0">
                <a:solidFill>
                  <a:schemeClr val="tx1"/>
                </a:solidFill>
              </a:rPr>
              <a:t>European GNSS (Galileo) </a:t>
            </a:r>
            <a:r>
              <a:rPr lang="nb-NO" sz="1400" i="1" dirty="0" err="1" smtClean="0">
                <a:solidFill>
                  <a:schemeClr val="tx1"/>
                </a:solidFill>
              </a:rPr>
              <a:t>inital</a:t>
            </a:r>
            <a:r>
              <a:rPr lang="nb-NO" sz="1400" i="1" dirty="0" smtClean="0">
                <a:solidFill>
                  <a:schemeClr val="tx1"/>
                </a:solidFill>
              </a:rPr>
              <a:t> services – Open service </a:t>
            </a:r>
            <a:r>
              <a:rPr lang="nb-NO" sz="1400" i="1" dirty="0" err="1" smtClean="0">
                <a:solidFill>
                  <a:schemeClr val="tx1"/>
                </a:solidFill>
              </a:rPr>
              <a:t>definition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document</a:t>
            </a:r>
            <a:r>
              <a:rPr lang="nb-NO" sz="1400" dirty="0" smtClean="0">
                <a:solidFill>
                  <a:schemeClr val="tx1"/>
                </a:solidFill>
              </a:rPr>
              <a:t>. </a:t>
            </a:r>
            <a:r>
              <a:rPr lang="nb-NO" sz="1400" dirty="0" err="1" smtClean="0">
                <a:solidFill>
                  <a:schemeClr val="tx1"/>
                </a:solidFill>
              </a:rPr>
              <a:t>Issue</a:t>
            </a:r>
            <a:r>
              <a:rPr lang="nb-NO" sz="1400" dirty="0" smtClean="0">
                <a:solidFill>
                  <a:schemeClr val="tx1"/>
                </a:solidFill>
              </a:rPr>
              <a:t> 1.0, </a:t>
            </a:r>
            <a:r>
              <a:rPr lang="nb-NO" sz="1400" dirty="0" err="1" smtClean="0">
                <a:solidFill>
                  <a:schemeClr val="tx1"/>
                </a:solidFill>
              </a:rPr>
              <a:t>December</a:t>
            </a:r>
            <a:r>
              <a:rPr lang="nb-NO" sz="1400" dirty="0" smtClean="0">
                <a:solidFill>
                  <a:schemeClr val="tx1"/>
                </a:solidFill>
              </a:rPr>
              <a:t> 2016.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smtClean="0">
                <a:solidFill>
                  <a:schemeClr val="tx1"/>
                </a:solidFill>
              </a:rPr>
              <a:t>Galileo-OS-SIS-ICD </a:t>
            </a:r>
            <a:r>
              <a:rPr lang="nb-NO" sz="1400" dirty="0">
                <a:solidFill>
                  <a:schemeClr val="tx1"/>
                </a:solidFill>
              </a:rPr>
              <a:t>(</a:t>
            </a:r>
            <a:r>
              <a:rPr lang="nb-NO" sz="1400" dirty="0" smtClean="0">
                <a:solidFill>
                  <a:schemeClr val="tx1"/>
                </a:solidFill>
              </a:rPr>
              <a:t>2015): </a:t>
            </a:r>
            <a:r>
              <a:rPr lang="nb-NO" sz="1400" i="1" dirty="0">
                <a:solidFill>
                  <a:schemeClr val="tx1"/>
                </a:solidFill>
              </a:rPr>
              <a:t>European GNSS (Galileo) </a:t>
            </a:r>
            <a:r>
              <a:rPr lang="nb-NO" sz="1400" i="1" dirty="0" smtClean="0">
                <a:solidFill>
                  <a:schemeClr val="tx1"/>
                </a:solidFill>
              </a:rPr>
              <a:t>Open </a:t>
            </a:r>
            <a:r>
              <a:rPr lang="nb-NO" sz="1400" i="1" dirty="0">
                <a:solidFill>
                  <a:schemeClr val="tx1"/>
                </a:solidFill>
              </a:rPr>
              <a:t>service </a:t>
            </a:r>
            <a:r>
              <a:rPr lang="nb-NO" sz="1400" i="1" dirty="0" smtClean="0">
                <a:solidFill>
                  <a:schemeClr val="tx1"/>
                </a:solidFill>
              </a:rPr>
              <a:t>– Signal in </a:t>
            </a:r>
            <a:r>
              <a:rPr lang="nb-NO" sz="1400" i="1" dirty="0" err="1" smtClean="0">
                <a:solidFill>
                  <a:schemeClr val="tx1"/>
                </a:solidFill>
              </a:rPr>
              <a:t>space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inferface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control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document</a:t>
            </a:r>
            <a:r>
              <a:rPr lang="nb-NO" sz="1400" dirty="0" smtClean="0">
                <a:solidFill>
                  <a:schemeClr val="tx1"/>
                </a:solidFill>
              </a:rPr>
              <a:t>. </a:t>
            </a:r>
            <a:r>
              <a:rPr lang="nb-NO" sz="1400" dirty="0" err="1">
                <a:solidFill>
                  <a:schemeClr val="tx1"/>
                </a:solidFill>
              </a:rPr>
              <a:t>Issue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smtClean="0">
                <a:solidFill>
                  <a:schemeClr val="tx1"/>
                </a:solidFill>
              </a:rPr>
              <a:t>1.2, November 2015.</a:t>
            </a:r>
            <a:endParaRPr lang="nb-NO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err="1" smtClean="0">
                <a:solidFill>
                  <a:schemeClr val="tx1"/>
                </a:solidFill>
              </a:rPr>
              <a:t>Montenbruck</a:t>
            </a:r>
            <a:r>
              <a:rPr lang="nb-NO" sz="1400" dirty="0">
                <a:solidFill>
                  <a:schemeClr val="tx1"/>
                </a:solidFill>
              </a:rPr>
              <a:t>, O., Steigenberger, P., and </a:t>
            </a:r>
            <a:r>
              <a:rPr lang="nb-NO" sz="1400" dirty="0" err="1">
                <a:solidFill>
                  <a:schemeClr val="tx1"/>
                </a:solidFill>
              </a:rPr>
              <a:t>Hauschild</a:t>
            </a:r>
            <a:r>
              <a:rPr lang="nb-NO" sz="1400" dirty="0">
                <a:solidFill>
                  <a:schemeClr val="tx1"/>
                </a:solidFill>
              </a:rPr>
              <a:t>, A. (</a:t>
            </a:r>
            <a:r>
              <a:rPr lang="nb-NO" sz="1400" dirty="0" smtClean="0">
                <a:solidFill>
                  <a:schemeClr val="tx1"/>
                </a:solidFill>
              </a:rPr>
              <a:t>2018): </a:t>
            </a:r>
            <a:r>
              <a:rPr lang="nb-NO" sz="1400" i="1" dirty="0" err="1" smtClean="0">
                <a:solidFill>
                  <a:schemeClr val="tx1"/>
                </a:solidFill>
              </a:rPr>
              <a:t>Multi</a:t>
            </a:r>
            <a:r>
              <a:rPr lang="nb-NO" sz="1400" i="1" dirty="0" smtClean="0">
                <a:solidFill>
                  <a:schemeClr val="tx1"/>
                </a:solidFill>
              </a:rPr>
              <a:t>-GNSS signal-in-</a:t>
            </a:r>
            <a:r>
              <a:rPr lang="nb-NO" sz="1400" i="1" dirty="0" err="1" smtClean="0">
                <a:solidFill>
                  <a:schemeClr val="tx1"/>
                </a:solidFill>
              </a:rPr>
              <a:t>space</a:t>
            </a:r>
            <a:r>
              <a:rPr lang="nb-NO" sz="1400" i="1" dirty="0" smtClean="0">
                <a:solidFill>
                  <a:schemeClr val="tx1"/>
                </a:solidFill>
              </a:rPr>
              <a:t> range </a:t>
            </a:r>
            <a:r>
              <a:rPr lang="nb-NO" sz="1400" i="1" dirty="0" err="1" smtClean="0">
                <a:solidFill>
                  <a:schemeClr val="tx1"/>
                </a:solidFill>
              </a:rPr>
              <a:t>error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assessment</a:t>
            </a:r>
            <a:r>
              <a:rPr lang="nb-NO" sz="1400" i="1" dirty="0" smtClean="0">
                <a:solidFill>
                  <a:schemeClr val="tx1"/>
                </a:solidFill>
              </a:rPr>
              <a:t> – </a:t>
            </a:r>
            <a:r>
              <a:rPr lang="nb-NO" sz="1400" i="1" dirty="0" err="1" smtClean="0">
                <a:solidFill>
                  <a:schemeClr val="tx1"/>
                </a:solidFill>
              </a:rPr>
              <a:t>methodology</a:t>
            </a:r>
            <a:r>
              <a:rPr lang="nb-NO" sz="1400" i="1" dirty="0" smtClean="0">
                <a:solidFill>
                  <a:schemeClr val="tx1"/>
                </a:solidFill>
              </a:rPr>
              <a:t> and </a:t>
            </a:r>
            <a:r>
              <a:rPr lang="nb-NO" sz="1400" i="1" dirty="0" err="1" smtClean="0">
                <a:solidFill>
                  <a:schemeClr val="tx1"/>
                </a:solidFill>
              </a:rPr>
              <a:t>results</a:t>
            </a:r>
            <a:r>
              <a:rPr lang="nb-NO" sz="1400" i="1" dirty="0" smtClean="0">
                <a:solidFill>
                  <a:schemeClr val="tx1"/>
                </a:solidFill>
              </a:rPr>
              <a:t>. </a:t>
            </a:r>
            <a:r>
              <a:rPr lang="nb-NO" sz="1400" dirty="0" err="1" smtClean="0">
                <a:solidFill>
                  <a:schemeClr val="tx1"/>
                </a:solidFill>
              </a:rPr>
              <a:t>Advances</a:t>
            </a:r>
            <a:r>
              <a:rPr lang="nb-NO" sz="1400" dirty="0" smtClean="0">
                <a:solidFill>
                  <a:schemeClr val="tx1"/>
                </a:solidFill>
              </a:rPr>
              <a:t> in Space Research, 61(12):3020-3038. </a:t>
            </a:r>
            <a:r>
              <a:rPr lang="nb-NO" sz="1400" dirty="0">
                <a:solidFill>
                  <a:schemeClr val="tx1"/>
                </a:solidFill>
              </a:rPr>
              <a:t>DOI </a:t>
            </a:r>
            <a:r>
              <a:rPr lang="nb-NO" sz="1400" dirty="0" smtClean="0">
                <a:solidFill>
                  <a:schemeClr val="tx1"/>
                </a:solidFill>
              </a:rPr>
              <a:t>10.1016/j.asr.2018.03.041.</a:t>
            </a:r>
            <a:endParaRPr lang="nb-NO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nb-NO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endParaRPr lang="nb-NO" sz="3200" dirty="0" smtClean="0">
              <a:solidFill>
                <a:schemeClr val="tx1"/>
              </a:solidFill>
            </a:endParaRP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Thank you for your attention!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9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0" y="1074283"/>
            <a:ext cx="9144000" cy="4935214"/>
          </a:xfrm>
          <a:prstGeom prst="rect">
            <a:avLst/>
          </a:prstGeom>
        </p:spPr>
      </p:pic>
      <p:grpSp>
        <p:nvGrpSpPr>
          <p:cNvPr id="115" name="Gruppe 114"/>
          <p:cNvGrpSpPr/>
          <p:nvPr/>
        </p:nvGrpSpPr>
        <p:grpSpPr>
          <a:xfrm>
            <a:off x="4617311" y="2444959"/>
            <a:ext cx="369094" cy="256478"/>
            <a:chOff x="4617311" y="2332069"/>
            <a:chExt cx="369094" cy="256478"/>
          </a:xfrm>
        </p:grpSpPr>
        <p:sp>
          <p:nvSpPr>
            <p:cNvPr id="29" name="Ellipse 28"/>
            <p:cNvSpPr/>
            <p:nvPr/>
          </p:nvSpPr>
          <p:spPr>
            <a:xfrm>
              <a:off x="4653727" y="2332069"/>
              <a:ext cx="256478" cy="2564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4617311" y="2340442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uppe 113"/>
          <p:cNvGrpSpPr/>
          <p:nvPr/>
        </p:nvGrpSpPr>
        <p:grpSpPr>
          <a:xfrm>
            <a:off x="4992163" y="1909603"/>
            <a:ext cx="369094" cy="256478"/>
            <a:chOff x="4992163" y="1796713"/>
            <a:chExt cx="369094" cy="256478"/>
          </a:xfrm>
        </p:grpSpPr>
        <p:sp>
          <p:nvSpPr>
            <p:cNvPr id="26" name="Ellipse 25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27" name="TekstSylinder 26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uppe 21"/>
          <p:cNvGrpSpPr/>
          <p:nvPr/>
        </p:nvGrpSpPr>
        <p:grpSpPr>
          <a:xfrm>
            <a:off x="6766752" y="1746348"/>
            <a:ext cx="369094" cy="256478"/>
            <a:chOff x="7156118" y="1081008"/>
            <a:chExt cx="369094" cy="256478"/>
          </a:xfrm>
        </p:grpSpPr>
        <p:sp>
          <p:nvSpPr>
            <p:cNvPr id="23" name="Ellipse 22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24" name="TekstSylinder 23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uppe 36"/>
          <p:cNvGrpSpPr/>
          <p:nvPr/>
        </p:nvGrpSpPr>
        <p:grpSpPr>
          <a:xfrm>
            <a:off x="3566022" y="4013996"/>
            <a:ext cx="369094" cy="256478"/>
            <a:chOff x="7156118" y="1081008"/>
            <a:chExt cx="369094" cy="256478"/>
          </a:xfrm>
        </p:grpSpPr>
        <p:sp>
          <p:nvSpPr>
            <p:cNvPr id="38" name="Ellipse 37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9" name="TekstSylinder 38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uppe 42"/>
          <p:cNvGrpSpPr/>
          <p:nvPr/>
        </p:nvGrpSpPr>
        <p:grpSpPr>
          <a:xfrm>
            <a:off x="2851977" y="5033465"/>
            <a:ext cx="369094" cy="256478"/>
            <a:chOff x="7156118" y="1081008"/>
            <a:chExt cx="369094" cy="256478"/>
          </a:xfrm>
        </p:grpSpPr>
        <p:sp>
          <p:nvSpPr>
            <p:cNvPr id="44" name="Ellipse 43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TekstSylinder 44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uppe 45"/>
          <p:cNvGrpSpPr/>
          <p:nvPr/>
        </p:nvGrpSpPr>
        <p:grpSpPr>
          <a:xfrm>
            <a:off x="4653328" y="4905226"/>
            <a:ext cx="369094" cy="256478"/>
            <a:chOff x="7156118" y="1081008"/>
            <a:chExt cx="369094" cy="256478"/>
          </a:xfrm>
        </p:grpSpPr>
        <p:sp>
          <p:nvSpPr>
            <p:cNvPr id="47" name="Ellipse 46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8" name="TekstSylinder 47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pe 48"/>
          <p:cNvGrpSpPr/>
          <p:nvPr/>
        </p:nvGrpSpPr>
        <p:grpSpPr>
          <a:xfrm>
            <a:off x="5028642" y="4315795"/>
            <a:ext cx="369094" cy="256478"/>
            <a:chOff x="7156118" y="1081008"/>
            <a:chExt cx="369094" cy="256478"/>
          </a:xfrm>
        </p:grpSpPr>
        <p:sp>
          <p:nvSpPr>
            <p:cNvPr id="50" name="Ellipse 49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51" name="TekstSylinder 50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pe 51"/>
          <p:cNvGrpSpPr/>
          <p:nvPr/>
        </p:nvGrpSpPr>
        <p:grpSpPr>
          <a:xfrm>
            <a:off x="5370845" y="3800823"/>
            <a:ext cx="369094" cy="256478"/>
            <a:chOff x="7156118" y="1081008"/>
            <a:chExt cx="369094" cy="256478"/>
          </a:xfrm>
        </p:grpSpPr>
        <p:sp>
          <p:nvSpPr>
            <p:cNvPr id="53" name="Ellipse 52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54" name="TekstSylinder 53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pe 54"/>
          <p:cNvGrpSpPr/>
          <p:nvPr/>
        </p:nvGrpSpPr>
        <p:grpSpPr>
          <a:xfrm>
            <a:off x="5739939" y="3303749"/>
            <a:ext cx="369094" cy="256478"/>
            <a:chOff x="7156118" y="1081008"/>
            <a:chExt cx="369094" cy="256478"/>
          </a:xfrm>
        </p:grpSpPr>
        <p:sp>
          <p:nvSpPr>
            <p:cNvPr id="56" name="Ellipse 55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57" name="TekstSylinder 56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uppe 57"/>
          <p:cNvGrpSpPr/>
          <p:nvPr/>
        </p:nvGrpSpPr>
        <p:grpSpPr>
          <a:xfrm>
            <a:off x="6072617" y="2762942"/>
            <a:ext cx="369094" cy="256478"/>
            <a:chOff x="7156118" y="1081008"/>
            <a:chExt cx="369094" cy="256478"/>
          </a:xfrm>
        </p:grpSpPr>
        <p:sp>
          <p:nvSpPr>
            <p:cNvPr id="59" name="Ellipse 58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0" name="TekstSylinder 59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uppe 60"/>
          <p:cNvGrpSpPr/>
          <p:nvPr/>
        </p:nvGrpSpPr>
        <p:grpSpPr>
          <a:xfrm>
            <a:off x="6441711" y="2230508"/>
            <a:ext cx="369094" cy="256478"/>
            <a:chOff x="7156118" y="1081008"/>
            <a:chExt cx="369094" cy="256478"/>
          </a:xfrm>
        </p:grpSpPr>
        <p:sp>
          <p:nvSpPr>
            <p:cNvPr id="62" name="Ellipse 61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3" name="TekstSylinder 62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uppe 63"/>
          <p:cNvGrpSpPr/>
          <p:nvPr/>
        </p:nvGrpSpPr>
        <p:grpSpPr>
          <a:xfrm>
            <a:off x="1388737" y="4711417"/>
            <a:ext cx="369094" cy="256478"/>
            <a:chOff x="7156118" y="1081008"/>
            <a:chExt cx="369094" cy="256478"/>
          </a:xfrm>
        </p:grpSpPr>
        <p:sp>
          <p:nvSpPr>
            <p:cNvPr id="65" name="Ellipse 64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6" name="TekstSylinder 65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uppe 66"/>
          <p:cNvGrpSpPr/>
          <p:nvPr/>
        </p:nvGrpSpPr>
        <p:grpSpPr>
          <a:xfrm>
            <a:off x="1721415" y="4179375"/>
            <a:ext cx="369094" cy="256478"/>
            <a:chOff x="7156118" y="1081008"/>
            <a:chExt cx="369094" cy="256478"/>
          </a:xfrm>
        </p:grpSpPr>
        <p:sp>
          <p:nvSpPr>
            <p:cNvPr id="68" name="Ellipse 67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9" name="TekstSylinder 68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uppe 69"/>
          <p:cNvGrpSpPr/>
          <p:nvPr/>
        </p:nvGrpSpPr>
        <p:grpSpPr>
          <a:xfrm>
            <a:off x="2074701" y="3655706"/>
            <a:ext cx="369094" cy="256478"/>
            <a:chOff x="7156118" y="1081008"/>
            <a:chExt cx="369094" cy="256478"/>
          </a:xfrm>
        </p:grpSpPr>
        <p:sp>
          <p:nvSpPr>
            <p:cNvPr id="71" name="Ellipse 70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2" name="TekstSylinder 71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Gruppe 72"/>
          <p:cNvGrpSpPr/>
          <p:nvPr/>
        </p:nvGrpSpPr>
        <p:grpSpPr>
          <a:xfrm>
            <a:off x="2449987" y="3117184"/>
            <a:ext cx="369094" cy="256478"/>
            <a:chOff x="7156118" y="1081008"/>
            <a:chExt cx="369094" cy="256478"/>
          </a:xfrm>
        </p:grpSpPr>
        <p:sp>
          <p:nvSpPr>
            <p:cNvPr id="74" name="Ellipse 73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5" name="TekstSylinder 74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Gruppe 75"/>
          <p:cNvGrpSpPr/>
          <p:nvPr/>
        </p:nvGrpSpPr>
        <p:grpSpPr>
          <a:xfrm>
            <a:off x="3543882" y="1516138"/>
            <a:ext cx="369094" cy="256478"/>
            <a:chOff x="7156118" y="1081008"/>
            <a:chExt cx="369094" cy="256478"/>
          </a:xfrm>
        </p:grpSpPr>
        <p:sp>
          <p:nvSpPr>
            <p:cNvPr id="77" name="Ellipse 76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8" name="TekstSylinder 77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Gruppe 78"/>
          <p:cNvGrpSpPr/>
          <p:nvPr/>
        </p:nvGrpSpPr>
        <p:grpSpPr>
          <a:xfrm>
            <a:off x="3174788" y="2062003"/>
            <a:ext cx="369094" cy="256478"/>
            <a:chOff x="7156118" y="1081008"/>
            <a:chExt cx="369094" cy="256478"/>
          </a:xfrm>
        </p:grpSpPr>
        <p:sp>
          <p:nvSpPr>
            <p:cNvPr id="80" name="Ellipse 79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81" name="TekstSylinder 80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1" name="Gruppe 90"/>
          <p:cNvGrpSpPr/>
          <p:nvPr/>
        </p:nvGrpSpPr>
        <p:grpSpPr>
          <a:xfrm>
            <a:off x="993596" y="5248639"/>
            <a:ext cx="369094" cy="256478"/>
            <a:chOff x="7156118" y="1081008"/>
            <a:chExt cx="369094" cy="256478"/>
          </a:xfrm>
        </p:grpSpPr>
        <p:sp>
          <p:nvSpPr>
            <p:cNvPr id="92" name="Ellipse 91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93" name="TekstSylinder 92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7" name="TekstSylinder 96"/>
          <p:cNvSpPr txBox="1"/>
          <p:nvPr/>
        </p:nvSpPr>
        <p:spPr>
          <a:xfrm>
            <a:off x="421785" y="5761847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 plane</a:t>
            </a:r>
            <a:endParaRPr lang="en-US" sz="1400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2143860" y="5758863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 plane</a:t>
            </a:r>
            <a:endParaRPr lang="en-US" sz="1400" dirty="0"/>
          </a:p>
        </p:txBody>
      </p:sp>
      <p:sp>
        <p:nvSpPr>
          <p:cNvPr id="99" name="TekstSylinder 98"/>
          <p:cNvSpPr txBox="1"/>
          <p:nvPr/>
        </p:nvSpPr>
        <p:spPr>
          <a:xfrm>
            <a:off x="3834421" y="5759662"/>
            <a:ext cx="8627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 plane</a:t>
            </a:r>
            <a:endParaRPr lang="en-US" sz="1400" dirty="0"/>
          </a:p>
        </p:txBody>
      </p:sp>
      <p:sp>
        <p:nvSpPr>
          <p:cNvPr id="100" name="TekstSylinder 99"/>
          <p:cNvSpPr txBox="1"/>
          <p:nvPr/>
        </p:nvSpPr>
        <p:spPr>
          <a:xfrm>
            <a:off x="7337378" y="3901528"/>
            <a:ext cx="1470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Relative RAAN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1" name="TekstSylinder 100"/>
          <p:cNvSpPr txBox="1"/>
          <p:nvPr/>
        </p:nvSpPr>
        <p:spPr>
          <a:xfrm rot="18223140">
            <a:off x="-47171" y="3183513"/>
            <a:ext cx="2289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Relative Mean Anomaly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2248440" y="1489834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180</a:t>
            </a:r>
            <a:r>
              <a:rPr lang="en-US" sz="1400" baseline="30000" dirty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TekstSylinder 102"/>
          <p:cNvSpPr txBox="1"/>
          <p:nvPr/>
        </p:nvSpPr>
        <p:spPr>
          <a:xfrm>
            <a:off x="-58730" y="5126243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225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" name="TekstSylinder 103"/>
          <p:cNvSpPr txBox="1"/>
          <p:nvPr/>
        </p:nvSpPr>
        <p:spPr>
          <a:xfrm>
            <a:off x="1190792" y="3518428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TekstSylinder 104"/>
          <p:cNvSpPr txBox="1"/>
          <p:nvPr/>
        </p:nvSpPr>
        <p:spPr>
          <a:xfrm>
            <a:off x="1452992" y="3039150"/>
            <a:ext cx="48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45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6" name="TekstSylinder 105"/>
          <p:cNvSpPr txBox="1"/>
          <p:nvPr/>
        </p:nvSpPr>
        <p:spPr>
          <a:xfrm>
            <a:off x="1757831" y="2528404"/>
            <a:ext cx="48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kstSylinder 106"/>
          <p:cNvSpPr txBox="1"/>
          <p:nvPr/>
        </p:nvSpPr>
        <p:spPr>
          <a:xfrm>
            <a:off x="2014309" y="2017658"/>
            <a:ext cx="5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135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TekstSylinder 107"/>
          <p:cNvSpPr txBox="1"/>
          <p:nvPr/>
        </p:nvSpPr>
        <p:spPr>
          <a:xfrm>
            <a:off x="643022" y="4086419"/>
            <a:ext cx="5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315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TekstSylinder 108"/>
          <p:cNvSpPr txBox="1"/>
          <p:nvPr/>
        </p:nvSpPr>
        <p:spPr>
          <a:xfrm>
            <a:off x="233583" y="4598144"/>
            <a:ext cx="5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270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TekstSylinder 109"/>
          <p:cNvSpPr txBox="1"/>
          <p:nvPr/>
        </p:nvSpPr>
        <p:spPr>
          <a:xfrm>
            <a:off x="2322466" y="378991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TekstSylinder 110"/>
          <p:cNvSpPr txBox="1"/>
          <p:nvPr/>
        </p:nvSpPr>
        <p:spPr>
          <a:xfrm>
            <a:off x="3912987" y="3785739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120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2" name="TekstSylinder 111"/>
          <p:cNvSpPr txBox="1"/>
          <p:nvPr/>
        </p:nvSpPr>
        <p:spPr>
          <a:xfrm>
            <a:off x="5676936" y="3795711"/>
            <a:ext cx="5902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240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2" name="Gruppe 121"/>
          <p:cNvGrpSpPr/>
          <p:nvPr/>
        </p:nvGrpSpPr>
        <p:grpSpPr>
          <a:xfrm>
            <a:off x="7135846" y="1163953"/>
            <a:ext cx="369094" cy="256478"/>
            <a:chOff x="4617311" y="2332069"/>
            <a:chExt cx="369094" cy="256478"/>
          </a:xfrm>
        </p:grpSpPr>
        <p:sp>
          <p:nvSpPr>
            <p:cNvPr id="123" name="Ellipse 122"/>
            <p:cNvSpPr/>
            <p:nvPr/>
          </p:nvSpPr>
          <p:spPr>
            <a:xfrm>
              <a:off x="4653727" y="2332069"/>
              <a:ext cx="256478" cy="2564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24" name="TekstSylinder 123"/>
            <p:cNvSpPr txBox="1"/>
            <p:nvPr/>
          </p:nvSpPr>
          <p:spPr>
            <a:xfrm>
              <a:off x="4617311" y="2340442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Gruppe 124"/>
          <p:cNvGrpSpPr/>
          <p:nvPr/>
        </p:nvGrpSpPr>
        <p:grpSpPr>
          <a:xfrm>
            <a:off x="5635771" y="1130358"/>
            <a:ext cx="369094" cy="256478"/>
            <a:chOff x="4992163" y="1796713"/>
            <a:chExt cx="369094" cy="256478"/>
          </a:xfrm>
        </p:grpSpPr>
        <p:sp>
          <p:nvSpPr>
            <p:cNvPr id="126" name="Ellipse 125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27" name="TekstSylinder 126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Gruppe 127"/>
          <p:cNvGrpSpPr/>
          <p:nvPr/>
        </p:nvGrpSpPr>
        <p:grpSpPr>
          <a:xfrm>
            <a:off x="3721846" y="3311684"/>
            <a:ext cx="369094" cy="256478"/>
            <a:chOff x="4992163" y="1796713"/>
            <a:chExt cx="369094" cy="256478"/>
          </a:xfrm>
        </p:grpSpPr>
        <p:sp>
          <p:nvSpPr>
            <p:cNvPr id="129" name="Ellipse 128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30" name="TekstSylinder 129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1" name="Gruppe 130"/>
          <p:cNvGrpSpPr/>
          <p:nvPr/>
        </p:nvGrpSpPr>
        <p:grpSpPr>
          <a:xfrm>
            <a:off x="2775777" y="2579182"/>
            <a:ext cx="369094" cy="256478"/>
            <a:chOff x="4992163" y="1796713"/>
            <a:chExt cx="369094" cy="256478"/>
          </a:xfrm>
        </p:grpSpPr>
        <p:sp>
          <p:nvSpPr>
            <p:cNvPr id="132" name="Ellipse 131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33" name="TekstSylinder 132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8" name="Gruppe 137"/>
          <p:cNvGrpSpPr/>
          <p:nvPr/>
        </p:nvGrpSpPr>
        <p:grpSpPr>
          <a:xfrm>
            <a:off x="4265789" y="2949721"/>
            <a:ext cx="369094" cy="256478"/>
            <a:chOff x="4992163" y="1796713"/>
            <a:chExt cx="369094" cy="256478"/>
          </a:xfrm>
        </p:grpSpPr>
        <p:sp>
          <p:nvSpPr>
            <p:cNvPr id="139" name="Ellipse 138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0" name="TekstSylinder 139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1" name="Gruppe 140"/>
          <p:cNvGrpSpPr/>
          <p:nvPr/>
        </p:nvGrpSpPr>
        <p:grpSpPr>
          <a:xfrm>
            <a:off x="3875463" y="3465970"/>
            <a:ext cx="369094" cy="256478"/>
            <a:chOff x="4992163" y="1796713"/>
            <a:chExt cx="369094" cy="256478"/>
          </a:xfrm>
        </p:grpSpPr>
        <p:sp>
          <p:nvSpPr>
            <p:cNvPr id="142" name="Ellipse 141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3" name="TekstSylinder 142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4" name="Gruppe 143"/>
          <p:cNvGrpSpPr/>
          <p:nvPr/>
        </p:nvGrpSpPr>
        <p:grpSpPr>
          <a:xfrm>
            <a:off x="3190482" y="4522775"/>
            <a:ext cx="369094" cy="256478"/>
            <a:chOff x="4992163" y="1796713"/>
            <a:chExt cx="369094" cy="256478"/>
          </a:xfrm>
        </p:grpSpPr>
        <p:sp>
          <p:nvSpPr>
            <p:cNvPr id="145" name="Ellipse 144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6" name="TekstSylinder 145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33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7" name="Gruppe 146"/>
          <p:cNvGrpSpPr/>
          <p:nvPr/>
        </p:nvGrpSpPr>
        <p:grpSpPr>
          <a:xfrm>
            <a:off x="5535500" y="5074814"/>
            <a:ext cx="369094" cy="256478"/>
            <a:chOff x="7156118" y="1081008"/>
            <a:chExt cx="369094" cy="256478"/>
          </a:xfrm>
        </p:grpSpPr>
        <p:sp>
          <p:nvSpPr>
            <p:cNvPr id="148" name="Ellipse 147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9" name="TekstSylinder 148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0" name="Gruppe 149"/>
          <p:cNvGrpSpPr/>
          <p:nvPr/>
        </p:nvGrpSpPr>
        <p:grpSpPr>
          <a:xfrm>
            <a:off x="5541992" y="5625722"/>
            <a:ext cx="369094" cy="256478"/>
            <a:chOff x="4992163" y="1796713"/>
            <a:chExt cx="369094" cy="256478"/>
          </a:xfrm>
        </p:grpSpPr>
        <p:sp>
          <p:nvSpPr>
            <p:cNvPr id="151" name="Ellipse 150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52" name="TekstSylinder 151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3" name="Gruppe 152"/>
          <p:cNvGrpSpPr/>
          <p:nvPr/>
        </p:nvGrpSpPr>
        <p:grpSpPr>
          <a:xfrm>
            <a:off x="5541992" y="6162145"/>
            <a:ext cx="369094" cy="256478"/>
            <a:chOff x="4617311" y="2332069"/>
            <a:chExt cx="369094" cy="256478"/>
          </a:xfrm>
        </p:grpSpPr>
        <p:sp>
          <p:nvSpPr>
            <p:cNvPr id="154" name="Ellipse 153"/>
            <p:cNvSpPr/>
            <p:nvPr/>
          </p:nvSpPr>
          <p:spPr>
            <a:xfrm>
              <a:off x="4653727" y="2332069"/>
              <a:ext cx="256478" cy="2564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55" name="TekstSylinder 154"/>
            <p:cNvSpPr txBox="1"/>
            <p:nvPr/>
          </p:nvSpPr>
          <p:spPr>
            <a:xfrm>
              <a:off x="4617311" y="2340442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6" name="TekstSylinder 155"/>
          <p:cNvSpPr txBox="1"/>
          <p:nvPr/>
        </p:nvSpPr>
        <p:spPr>
          <a:xfrm>
            <a:off x="5995020" y="5022877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Usable satellite (17)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57" name="TekstSylinder 156"/>
          <p:cNvSpPr txBox="1"/>
          <p:nvPr/>
        </p:nvSpPr>
        <p:spPr>
          <a:xfrm>
            <a:off x="5977679" y="5471640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Under commissioning (5)/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Testing (2)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8" name="TekstSylinder 157"/>
          <p:cNvSpPr txBox="1"/>
          <p:nvPr/>
        </p:nvSpPr>
        <p:spPr>
          <a:xfrm>
            <a:off x="5999742" y="614951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usable (2)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59" name="Gruppe 158"/>
          <p:cNvGrpSpPr/>
          <p:nvPr/>
        </p:nvGrpSpPr>
        <p:grpSpPr>
          <a:xfrm>
            <a:off x="5329384" y="1310950"/>
            <a:ext cx="369094" cy="256478"/>
            <a:chOff x="7156118" y="1081008"/>
            <a:chExt cx="369094" cy="256478"/>
          </a:xfrm>
        </p:grpSpPr>
        <p:sp>
          <p:nvSpPr>
            <p:cNvPr id="160" name="Ellipse 159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61" name="TekstSylinder 160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2" name="Rektangel 161"/>
          <p:cNvSpPr/>
          <p:nvPr/>
        </p:nvSpPr>
        <p:spPr>
          <a:xfrm>
            <a:off x="-13460" y="1050210"/>
            <a:ext cx="2012164" cy="11139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63" name="Rektangel 162"/>
          <p:cNvSpPr/>
          <p:nvPr/>
        </p:nvSpPr>
        <p:spPr>
          <a:xfrm>
            <a:off x="1152546" y="1056630"/>
            <a:ext cx="1070939" cy="491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64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Galileo satellite constellation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43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ea typeface="+mj-ea"/>
                <a:cs typeface="Verdana"/>
              </a:rPr>
              <a:t>Satellite </a:t>
            </a: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ea typeface="+mj-ea"/>
                <a:cs typeface="Verdana"/>
              </a:rPr>
              <a:t>a</a:t>
            </a: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ntenna relation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pic>
        <p:nvPicPr>
          <p:cNvPr id="28" name="Bild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67" y="1351668"/>
            <a:ext cx="8435277" cy="3612084"/>
          </a:xfrm>
          <a:prstGeom prst="rect">
            <a:avLst/>
          </a:prstGeom>
        </p:spPr>
      </p:pic>
      <p:sp>
        <p:nvSpPr>
          <p:cNvPr id="30" name="TekstSylinder 29"/>
          <p:cNvSpPr txBox="1"/>
          <p:nvPr/>
        </p:nvSpPr>
        <p:spPr>
          <a:xfrm>
            <a:off x="1363980" y="1428625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Broadcast orbit</a:t>
            </a:r>
            <a:endParaRPr lang="en-US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913120" y="142100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Precise orbit</a:t>
            </a:r>
            <a:endParaRPr lang="en-US" dirty="0"/>
          </a:p>
        </p:txBody>
      </p:sp>
      <p:sp>
        <p:nvSpPr>
          <p:cNvPr id="3" name="Rektangel 2"/>
          <p:cNvSpPr/>
          <p:nvPr/>
        </p:nvSpPr>
        <p:spPr>
          <a:xfrm>
            <a:off x="632460" y="5292775"/>
            <a:ext cx="7825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Relate</a:t>
            </a:r>
            <a:r>
              <a:rPr lang="nb-NO" dirty="0" smtClean="0"/>
              <a:t> </a:t>
            </a:r>
            <a:r>
              <a:rPr lang="nb-NO" dirty="0"/>
              <a:t>orbit  and </a:t>
            </a:r>
            <a:r>
              <a:rPr lang="nb-NO" dirty="0" err="1"/>
              <a:t>clock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to </a:t>
            </a:r>
            <a:r>
              <a:rPr lang="nb-NO" dirty="0" err="1"/>
              <a:t>center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mass</a:t>
            </a:r>
            <a:r>
              <a:rPr lang="nb-NO" dirty="0"/>
              <a:t> by </a:t>
            </a:r>
            <a:r>
              <a:rPr lang="nb-NO" dirty="0" err="1"/>
              <a:t>applying</a:t>
            </a:r>
            <a:r>
              <a:rPr lang="nb-NO" dirty="0"/>
              <a:t> </a:t>
            </a:r>
            <a:r>
              <a:rPr lang="nb-NO" dirty="0" err="1" smtClean="0"/>
              <a:t>PCOs</a:t>
            </a:r>
            <a:r>
              <a:rPr lang="nb-NO" dirty="0" smtClean="0"/>
              <a:t> given by GSC and IGS (igs14.atx)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7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/>
        </p:nvSpPr>
        <p:spPr>
          <a:xfrm>
            <a:off x="2486024" y="211654"/>
            <a:ext cx="3200400" cy="607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Difference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between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broadcast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and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precise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 and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clocks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2486024" y="1252647"/>
            <a:ext cx="3200400" cy="6381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Transformation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of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orbital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differences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to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local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orbital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reference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frame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2486024" y="3500395"/>
            <a:ext cx="3200400" cy="6381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>
                <a:solidFill>
                  <a:schemeClr val="tx1"/>
                </a:solidFill>
              </a:rPr>
              <a:t>Apply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constellation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mean</a:t>
            </a:r>
            <a:r>
              <a:rPr lang="nb-NO" sz="1400" dirty="0">
                <a:solidFill>
                  <a:schemeClr val="tx1"/>
                </a:solidFill>
              </a:rPr>
              <a:t> orbit and </a:t>
            </a:r>
            <a:r>
              <a:rPr lang="nb-NO" sz="1400" dirty="0" err="1">
                <a:solidFill>
                  <a:schemeClr val="tx1"/>
                </a:solidFill>
              </a:rPr>
              <a:t>clock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errors</a:t>
            </a:r>
            <a:r>
              <a:rPr lang="nb-NO" sz="1400" dirty="0">
                <a:solidFill>
                  <a:schemeClr val="tx1"/>
                </a:solidFill>
              </a:rPr>
              <a:t> in </a:t>
            </a:r>
            <a:r>
              <a:rPr lang="nb-NO" sz="1400" dirty="0" err="1">
                <a:solidFill>
                  <a:schemeClr val="tx1"/>
                </a:solidFill>
              </a:rPr>
              <a:t>each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epoch</a:t>
            </a:r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20" name="Sylinder 19"/>
          <p:cNvSpPr/>
          <p:nvPr/>
        </p:nvSpPr>
        <p:spPr>
          <a:xfrm>
            <a:off x="6800457" y="2167813"/>
            <a:ext cx="828675" cy="94586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Phase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center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offset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6" name="Sylinder 25"/>
          <p:cNvSpPr/>
          <p:nvPr/>
        </p:nvSpPr>
        <p:spPr>
          <a:xfrm>
            <a:off x="771524" y="16223"/>
            <a:ext cx="838201" cy="9191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Broad-cast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7" name="Sylinder 26"/>
          <p:cNvSpPr/>
          <p:nvPr/>
        </p:nvSpPr>
        <p:spPr>
          <a:xfrm>
            <a:off x="771524" y="1094817"/>
            <a:ext cx="838203" cy="9191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Precise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9" name="Rektangel 28"/>
          <p:cNvSpPr/>
          <p:nvPr/>
        </p:nvSpPr>
        <p:spPr>
          <a:xfrm>
            <a:off x="2486024" y="4503043"/>
            <a:ext cx="3200400" cy="3980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Correct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satellit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clock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for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DCBs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30" name="Rektangel 29"/>
          <p:cNvSpPr/>
          <p:nvPr/>
        </p:nvSpPr>
        <p:spPr>
          <a:xfrm>
            <a:off x="2486024" y="2325018"/>
            <a:ext cx="3200400" cy="733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Relate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  and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clock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differences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to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center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of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mass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by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applying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PCOs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ktangel 30"/>
              <p:cNvSpPr/>
              <p:nvPr/>
            </p:nvSpPr>
            <p:spPr>
              <a:xfrm>
                <a:off x="4095949" y="857043"/>
                <a:ext cx="119866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nb-NO" sz="1200" dirty="0" smtClean="0"/>
                  <a:t>, </a:t>
                </a:r>
                <a14:m>
                  <m:oMath xmlns:m="http://schemas.openxmlformats.org/officeDocument/2006/math">
                    <m:r>
                      <a:rPr lang="nb-NO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nb-NO" sz="1200" dirty="0"/>
              </a:p>
            </p:txBody>
          </p:sp>
        </mc:Choice>
        <mc:Fallback xmlns="">
          <p:sp>
            <p:nvSpPr>
              <p:cNvPr id="31" name="Rektange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949" y="857043"/>
                <a:ext cx="1198661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ylinder 31"/>
          <p:cNvSpPr/>
          <p:nvPr/>
        </p:nvSpPr>
        <p:spPr>
          <a:xfrm>
            <a:off x="6781417" y="4248721"/>
            <a:ext cx="847726" cy="92103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DCBs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33" name="Rektangel 32"/>
          <p:cNvSpPr/>
          <p:nvPr/>
        </p:nvSpPr>
        <p:spPr>
          <a:xfrm>
            <a:off x="2486024" y="6044034"/>
            <a:ext cx="3200400" cy="4001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Compute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SISRE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ktangel 38"/>
              <p:cNvSpPr/>
              <p:nvPr/>
            </p:nvSpPr>
            <p:spPr>
              <a:xfrm>
                <a:off x="4095949" y="1922899"/>
                <a:ext cx="92127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nb-NO" sz="1200" dirty="0"/>
              </a:p>
            </p:txBody>
          </p:sp>
        </mc:Choice>
        <mc:Fallback xmlns="">
          <p:sp>
            <p:nvSpPr>
              <p:cNvPr id="39" name="Rektange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949" y="1922899"/>
                <a:ext cx="921278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Rett pil 41"/>
          <p:cNvCxnSpPr>
            <a:stCxn id="3" idx="2"/>
            <a:endCxn id="22" idx="0"/>
          </p:cNvCxnSpPr>
          <p:nvPr/>
        </p:nvCxnSpPr>
        <p:spPr>
          <a:xfrm>
            <a:off x="4086224" y="818896"/>
            <a:ext cx="0" cy="4337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pil 42"/>
          <p:cNvCxnSpPr>
            <a:stCxn id="22" idx="2"/>
            <a:endCxn id="30" idx="0"/>
          </p:cNvCxnSpPr>
          <p:nvPr/>
        </p:nvCxnSpPr>
        <p:spPr>
          <a:xfrm>
            <a:off x="4086224" y="1890822"/>
            <a:ext cx="0" cy="4341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pil 45"/>
          <p:cNvCxnSpPr>
            <a:stCxn id="30" idx="2"/>
            <a:endCxn id="25" idx="0"/>
          </p:cNvCxnSpPr>
          <p:nvPr/>
        </p:nvCxnSpPr>
        <p:spPr>
          <a:xfrm>
            <a:off x="4086224" y="3058665"/>
            <a:ext cx="0" cy="44173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pil 48"/>
          <p:cNvCxnSpPr>
            <a:stCxn id="25" idx="2"/>
            <a:endCxn id="29" idx="0"/>
          </p:cNvCxnSpPr>
          <p:nvPr/>
        </p:nvCxnSpPr>
        <p:spPr>
          <a:xfrm>
            <a:off x="4086224" y="4138570"/>
            <a:ext cx="0" cy="3644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Vinkel 55"/>
          <p:cNvCxnSpPr>
            <a:stCxn id="26" idx="4"/>
            <a:endCxn id="3" idx="1"/>
          </p:cNvCxnSpPr>
          <p:nvPr/>
        </p:nvCxnSpPr>
        <p:spPr>
          <a:xfrm>
            <a:off x="1609725" y="475805"/>
            <a:ext cx="876299" cy="3947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Vinkel 56"/>
          <p:cNvCxnSpPr>
            <a:stCxn id="27" idx="4"/>
            <a:endCxn id="3" idx="1"/>
          </p:cNvCxnSpPr>
          <p:nvPr/>
        </p:nvCxnSpPr>
        <p:spPr>
          <a:xfrm flipV="1">
            <a:off x="1609727" y="515275"/>
            <a:ext cx="876297" cy="103912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pil 70"/>
          <p:cNvCxnSpPr>
            <a:stCxn id="32" idx="2"/>
            <a:endCxn id="29" idx="3"/>
          </p:cNvCxnSpPr>
          <p:nvPr/>
        </p:nvCxnSpPr>
        <p:spPr>
          <a:xfrm flipH="1" flipV="1">
            <a:off x="5686424" y="4702088"/>
            <a:ext cx="1094993" cy="71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42883" y="509671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</a:t>
            </a:r>
          </a:p>
          <a:p>
            <a:r>
              <a:rPr lang="en-US" sz="1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DLR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42883" y="1440518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</a:t>
            </a:r>
          </a:p>
          <a:p>
            <a:r>
              <a:rPr lang="en-US" sz="1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CODE</a:t>
            </a:r>
          </a:p>
        </p:txBody>
      </p:sp>
      <p:sp>
        <p:nvSpPr>
          <p:cNvPr id="35" name="TekstSylinder 34"/>
          <p:cNvSpPr txBox="1"/>
          <p:nvPr/>
        </p:nvSpPr>
        <p:spPr>
          <a:xfrm>
            <a:off x="7689103" y="2503599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IGS, GSC</a:t>
            </a:r>
          </a:p>
        </p:txBody>
      </p:sp>
      <p:sp>
        <p:nvSpPr>
          <p:cNvPr id="37" name="TekstSylinder 36"/>
          <p:cNvSpPr txBox="1"/>
          <p:nvPr/>
        </p:nvSpPr>
        <p:spPr>
          <a:xfrm>
            <a:off x="7676420" y="4503958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</a:t>
            </a:r>
          </a:p>
          <a:p>
            <a:r>
              <a:rPr lang="en-US" sz="1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CAS</a:t>
            </a:r>
          </a:p>
        </p:txBody>
      </p:sp>
      <p:sp>
        <p:nvSpPr>
          <p:cNvPr id="41" name="Rektangel 40"/>
          <p:cNvSpPr/>
          <p:nvPr/>
        </p:nvSpPr>
        <p:spPr>
          <a:xfrm>
            <a:off x="2491667" y="5276334"/>
            <a:ext cx="3200400" cy="369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Outlier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rejection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44" name="Rett pil 43"/>
          <p:cNvCxnSpPr>
            <a:stCxn id="29" idx="2"/>
            <a:endCxn id="41" idx="0"/>
          </p:cNvCxnSpPr>
          <p:nvPr/>
        </p:nvCxnSpPr>
        <p:spPr>
          <a:xfrm>
            <a:off x="4086224" y="4901133"/>
            <a:ext cx="5643" cy="3752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pil 44"/>
          <p:cNvCxnSpPr>
            <a:stCxn id="41" idx="2"/>
            <a:endCxn id="33" idx="0"/>
          </p:cNvCxnSpPr>
          <p:nvPr/>
        </p:nvCxnSpPr>
        <p:spPr>
          <a:xfrm flipH="1">
            <a:off x="4086224" y="5645944"/>
            <a:ext cx="5643" cy="3980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Sylinder 3"/>
          <p:cNvSpPr txBox="1"/>
          <p:nvPr/>
        </p:nvSpPr>
        <p:spPr>
          <a:xfrm>
            <a:off x="6303364" y="228067"/>
            <a:ext cx="25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Montenbruck</a:t>
            </a:r>
            <a:r>
              <a:rPr lang="en-US" sz="1400" i="1" dirty="0" smtClean="0"/>
              <a:t> et. al (2018)</a:t>
            </a:r>
            <a:endParaRPr lang="en-US" sz="1400" i="1" dirty="0"/>
          </a:p>
        </p:txBody>
      </p:sp>
      <p:cxnSp>
        <p:nvCxnSpPr>
          <p:cNvPr id="52" name="Rett pil 51"/>
          <p:cNvCxnSpPr/>
          <p:nvPr/>
        </p:nvCxnSpPr>
        <p:spPr>
          <a:xfrm flipH="1" flipV="1">
            <a:off x="5686424" y="2688265"/>
            <a:ext cx="1094993" cy="71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8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9" y="2720521"/>
            <a:ext cx="4092498" cy="4034507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43" y="4043145"/>
            <a:ext cx="1175061" cy="88079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5" y="1694989"/>
            <a:ext cx="1221946" cy="84771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9" y="5209246"/>
            <a:ext cx="1175061" cy="87085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6" y="2851499"/>
            <a:ext cx="1173072" cy="94110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08" y="698942"/>
            <a:ext cx="1175061" cy="82410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89" y="1397569"/>
            <a:ext cx="4365561" cy="1681906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-35560" y="53444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Development</a:t>
            </a:r>
          </a:p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GIOVE A &amp; B</a:t>
            </a:r>
            <a:endParaRPr lang="en-US" sz="16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27627" y="4265821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In-Orbit Validation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666986" y="3119459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Initial Services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4548246" y="181495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Exploitation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Phase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638076" y="78351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Full Operational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Capability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1671959" y="60644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2005/2008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3240805" y="494229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2011-2013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74146" y="38042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2016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6554301" y="255460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2017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7976597" y="15349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2020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Vinkel 19"/>
          <p:cNvCxnSpPr/>
          <p:nvPr/>
        </p:nvCxnSpPr>
        <p:spPr>
          <a:xfrm rot="5400000" flipH="1" flipV="1">
            <a:off x="1216836" y="4315811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inkel 21"/>
          <p:cNvCxnSpPr/>
          <p:nvPr/>
        </p:nvCxnSpPr>
        <p:spPr>
          <a:xfrm rot="5400000" flipH="1" flipV="1">
            <a:off x="2718048" y="314232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Vinkel 22"/>
          <p:cNvCxnSpPr/>
          <p:nvPr/>
        </p:nvCxnSpPr>
        <p:spPr>
          <a:xfrm rot="5400000" flipH="1" flipV="1">
            <a:off x="4224729" y="196190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inkel 24"/>
          <p:cNvCxnSpPr/>
          <p:nvPr/>
        </p:nvCxnSpPr>
        <p:spPr>
          <a:xfrm rot="5400000" flipH="1" flipV="1">
            <a:off x="5788404" y="787712"/>
            <a:ext cx="2232881" cy="1525908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Galileo deployment</a:t>
            </a:r>
          </a:p>
        </p:txBody>
      </p:sp>
      <p:sp>
        <p:nvSpPr>
          <p:cNvPr id="29" name="TekstSylinder 28"/>
          <p:cNvSpPr txBox="1"/>
          <p:nvPr/>
        </p:nvSpPr>
        <p:spPr>
          <a:xfrm>
            <a:off x="3291450" y="4326334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 IOV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Bild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8" y="4326565"/>
            <a:ext cx="650720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83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9" y="2720521"/>
            <a:ext cx="4092498" cy="4034507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43" y="4043145"/>
            <a:ext cx="1175061" cy="88079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5" y="1694989"/>
            <a:ext cx="1221946" cy="84771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9" y="5209246"/>
            <a:ext cx="1175061" cy="87085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6" y="2851499"/>
            <a:ext cx="1173072" cy="94110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08" y="698942"/>
            <a:ext cx="1175061" cy="82410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89" y="1397569"/>
            <a:ext cx="4365561" cy="1681906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-35560" y="53444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Development</a:t>
            </a:r>
          </a:p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GIOVE A &amp; B</a:t>
            </a:r>
            <a:endParaRPr lang="en-US" sz="16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27627" y="4265821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In-Orbit Validation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666986" y="3119459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Initial Services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4548246" y="181495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Exploitation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Phase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638076" y="78351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Full Operational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Capability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1671959" y="60644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2005/2008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3240805" y="494229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2011-2013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74146" y="380421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2016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6554301" y="255460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2017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7976597" y="15349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2020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Vinkel 19"/>
          <p:cNvCxnSpPr/>
          <p:nvPr/>
        </p:nvCxnSpPr>
        <p:spPr>
          <a:xfrm rot="5400000" flipH="1" flipV="1">
            <a:off x="1216836" y="4315811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inkel 21"/>
          <p:cNvCxnSpPr/>
          <p:nvPr/>
        </p:nvCxnSpPr>
        <p:spPr>
          <a:xfrm rot="5400000" flipH="1" flipV="1">
            <a:off x="2718048" y="314232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Vinkel 22"/>
          <p:cNvCxnSpPr/>
          <p:nvPr/>
        </p:nvCxnSpPr>
        <p:spPr>
          <a:xfrm rot="5400000" flipH="1" flipV="1">
            <a:off x="4224729" y="196190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inkel 24"/>
          <p:cNvCxnSpPr/>
          <p:nvPr/>
        </p:nvCxnSpPr>
        <p:spPr>
          <a:xfrm rot="5400000" flipH="1" flipV="1">
            <a:off x="5788404" y="787712"/>
            <a:ext cx="2232881" cy="1525908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Galileo deployment</a:t>
            </a:r>
          </a:p>
        </p:txBody>
      </p:sp>
      <p:sp>
        <p:nvSpPr>
          <p:cNvPr id="29" name="TekstSylinder 28"/>
          <p:cNvSpPr txBox="1"/>
          <p:nvPr/>
        </p:nvSpPr>
        <p:spPr>
          <a:xfrm>
            <a:off x="3291450" y="4326334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 IOV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Bild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8" y="4326565"/>
            <a:ext cx="650720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56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9" y="2720521"/>
            <a:ext cx="4092498" cy="4034507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43" y="4043145"/>
            <a:ext cx="1175061" cy="88079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5" y="1694989"/>
            <a:ext cx="1221946" cy="84771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9" y="5209246"/>
            <a:ext cx="1175061" cy="87085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6" y="2851499"/>
            <a:ext cx="1173072" cy="94110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08" y="698942"/>
            <a:ext cx="1175061" cy="82410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89" y="1397569"/>
            <a:ext cx="4365561" cy="1681906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-35560" y="53444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Development</a:t>
            </a:r>
          </a:p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GIOVE A &amp; B</a:t>
            </a:r>
            <a:endParaRPr lang="en-US" sz="16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27627" y="4265821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In-Orbit Validation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666986" y="3119459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Initial Services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4548246" y="181495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Exploitation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Phase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638076" y="78351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Full Operational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Capability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1671959" y="60644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2005/2008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3240805" y="494229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2011-2013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74146" y="380421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2016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6554301" y="255460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2017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7976597" y="15349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2020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Vinkel 19"/>
          <p:cNvCxnSpPr/>
          <p:nvPr/>
        </p:nvCxnSpPr>
        <p:spPr>
          <a:xfrm rot="5400000" flipH="1" flipV="1">
            <a:off x="1216836" y="4315811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inkel 21"/>
          <p:cNvCxnSpPr/>
          <p:nvPr/>
        </p:nvCxnSpPr>
        <p:spPr>
          <a:xfrm rot="5400000" flipH="1" flipV="1">
            <a:off x="2718048" y="314232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Vinkel 22"/>
          <p:cNvCxnSpPr/>
          <p:nvPr/>
        </p:nvCxnSpPr>
        <p:spPr>
          <a:xfrm rot="5400000" flipH="1" flipV="1">
            <a:off x="4224729" y="196190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inkel 24"/>
          <p:cNvCxnSpPr/>
          <p:nvPr/>
        </p:nvCxnSpPr>
        <p:spPr>
          <a:xfrm rot="5400000" flipH="1" flipV="1">
            <a:off x="5788404" y="787712"/>
            <a:ext cx="2232881" cy="1525908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Galileo deployment</a:t>
            </a:r>
          </a:p>
        </p:txBody>
      </p:sp>
      <p:sp>
        <p:nvSpPr>
          <p:cNvPr id="27" name="TekstSylinder 26"/>
          <p:cNvSpPr txBox="1"/>
          <p:nvPr/>
        </p:nvSpPr>
        <p:spPr>
          <a:xfrm>
            <a:off x="7811708" y="936472"/>
            <a:ext cx="61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24</a:t>
            </a:r>
            <a:endParaRPr lang="en-US" dirty="0"/>
          </a:p>
        </p:txBody>
      </p:sp>
      <p:pic>
        <p:nvPicPr>
          <p:cNvPr id="28" name="Bild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2" y="936703"/>
            <a:ext cx="787196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kstSylinder 28"/>
          <p:cNvSpPr txBox="1"/>
          <p:nvPr/>
        </p:nvSpPr>
        <p:spPr>
          <a:xfrm>
            <a:off x="3291450" y="4326334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 IOV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Bild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8" y="4326565"/>
            <a:ext cx="650720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9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Motivation – Galileo performance monitoring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cs typeface="Verdana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4625816" y="2440786"/>
            <a:ext cx="443836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testing </a:t>
            </a:r>
            <a:r>
              <a:rPr lang="en-US" dirty="0"/>
              <a:t>and verifying the initial </a:t>
            </a:r>
            <a:r>
              <a:rPr lang="en-US" dirty="0" smtClean="0"/>
              <a:t>services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etecting anomalies (satellite faults)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ensure </a:t>
            </a:r>
            <a:r>
              <a:rPr lang="en-US" dirty="0"/>
              <a:t>the provision of high quality satellite data to </a:t>
            </a:r>
            <a:r>
              <a:rPr lang="en-US" dirty="0" smtClean="0"/>
              <a:t>users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ignal-in-space range error is a key performance indicator used from all GNSS</a:t>
            </a:r>
            <a:endParaRPr lang="en-US" dirty="0"/>
          </a:p>
        </p:txBody>
      </p:sp>
      <p:grpSp>
        <p:nvGrpSpPr>
          <p:cNvPr id="2" name="Gruppe 1"/>
          <p:cNvGrpSpPr/>
          <p:nvPr/>
        </p:nvGrpSpPr>
        <p:grpSpPr>
          <a:xfrm>
            <a:off x="221530" y="1899791"/>
            <a:ext cx="4050667" cy="3519153"/>
            <a:chOff x="221530" y="1899791"/>
            <a:chExt cx="4654318" cy="4234071"/>
          </a:xfrm>
        </p:grpSpPr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00" y="3606674"/>
              <a:ext cx="2552460" cy="2527188"/>
            </a:xfrm>
            <a:prstGeom prst="rect">
              <a:avLst/>
            </a:prstGeom>
          </p:spPr>
        </p:pic>
        <p:grpSp>
          <p:nvGrpSpPr>
            <p:cNvPr id="40" name="Gruppe 39"/>
            <p:cNvGrpSpPr/>
            <p:nvPr/>
          </p:nvGrpSpPr>
          <p:grpSpPr>
            <a:xfrm>
              <a:off x="1549121" y="3767253"/>
              <a:ext cx="265214" cy="538047"/>
              <a:chOff x="4830661" y="3014778"/>
              <a:chExt cx="299449" cy="690446"/>
            </a:xfrm>
            <a:solidFill>
              <a:srgbClr val="FFC000"/>
            </a:solidFill>
          </p:grpSpPr>
          <p:sp>
            <p:nvSpPr>
              <p:cNvPr id="17" name="Måne 16"/>
              <p:cNvSpPr/>
              <p:nvPr/>
            </p:nvSpPr>
            <p:spPr>
              <a:xfrm rot="19800000">
                <a:off x="4918210" y="3014778"/>
                <a:ext cx="211900" cy="387183"/>
              </a:xfrm>
              <a:prstGeom prst="moon">
                <a:avLst/>
              </a:prstGeom>
              <a:grpFill/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/>
              </a:p>
            </p:txBody>
          </p:sp>
          <p:sp>
            <p:nvSpPr>
              <p:cNvPr id="39" name="Likebent trekant 38"/>
              <p:cNvSpPr/>
              <p:nvPr/>
            </p:nvSpPr>
            <p:spPr>
              <a:xfrm>
                <a:off x="4830661" y="3257549"/>
                <a:ext cx="293787" cy="447675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</p:grpSp>
        <p:grpSp>
          <p:nvGrpSpPr>
            <p:cNvPr id="54" name="Gruppe 53"/>
            <p:cNvGrpSpPr/>
            <p:nvPr/>
          </p:nvGrpSpPr>
          <p:grpSpPr>
            <a:xfrm rot="21000000">
              <a:off x="3603916" y="2259313"/>
              <a:ext cx="609229" cy="1133341"/>
              <a:chOff x="4955365" y="1467576"/>
              <a:chExt cx="609229" cy="1133341"/>
            </a:xfrm>
          </p:grpSpPr>
          <p:sp>
            <p:nvSpPr>
              <p:cNvPr id="43" name="Ellipse 42"/>
              <p:cNvSpPr/>
              <p:nvPr/>
            </p:nvSpPr>
            <p:spPr>
              <a:xfrm>
                <a:off x="5095875" y="1888543"/>
                <a:ext cx="285750" cy="28310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sp>
            <p:nvSpPr>
              <p:cNvPr id="44" name="Rektangel 43"/>
              <p:cNvSpPr/>
              <p:nvPr/>
            </p:nvSpPr>
            <p:spPr>
              <a:xfrm rot="19862634">
                <a:off x="5331744" y="2143851"/>
                <a:ext cx="232850" cy="457066"/>
              </a:xfrm>
              <a:prstGeom prst="rect">
                <a:avLst/>
              </a:prstGeom>
              <a:gradFill flip="none" rotWithShape="1">
                <a:gsLst>
                  <a:gs pos="96000">
                    <a:srgbClr val="F4F1F1"/>
                  </a:gs>
                  <a:gs pos="100000">
                    <a:srgbClr val="EDEBE8"/>
                  </a:gs>
                </a:gsLst>
                <a:path path="rect">
                  <a:fillToRect r="100000" b="100000"/>
                </a:path>
                <a:tileRect l="-100000" t="-100000"/>
              </a:gra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sp>
            <p:nvSpPr>
              <p:cNvPr id="45" name="Rektangel 44"/>
              <p:cNvSpPr/>
              <p:nvPr/>
            </p:nvSpPr>
            <p:spPr>
              <a:xfrm rot="19862634">
                <a:off x="4955365" y="1467576"/>
                <a:ext cx="232850" cy="457066"/>
              </a:xfrm>
              <a:prstGeom prst="rect">
                <a:avLst/>
              </a:prstGeom>
              <a:gradFill flip="none" rotWithShape="1">
                <a:gsLst>
                  <a:gs pos="96000">
                    <a:srgbClr val="F4F1F1"/>
                  </a:gs>
                  <a:gs pos="100000">
                    <a:srgbClr val="EDEBE8"/>
                  </a:gs>
                </a:gsLst>
                <a:path path="rect">
                  <a:fillToRect r="100000" b="100000"/>
                </a:path>
                <a:tileRect l="-100000" t="-100000"/>
              </a:gra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</p:grpSp>
        <p:grpSp>
          <p:nvGrpSpPr>
            <p:cNvPr id="53" name="Gruppe 52"/>
            <p:cNvGrpSpPr/>
            <p:nvPr/>
          </p:nvGrpSpPr>
          <p:grpSpPr>
            <a:xfrm>
              <a:off x="2233434" y="4966020"/>
              <a:ext cx="238125" cy="415605"/>
              <a:chOff x="4781550" y="3622995"/>
              <a:chExt cx="540853" cy="686640"/>
            </a:xfrm>
          </p:grpSpPr>
          <p:sp>
            <p:nvSpPr>
              <p:cNvPr id="46" name="Rektangel 45"/>
              <p:cNvSpPr/>
              <p:nvPr/>
            </p:nvSpPr>
            <p:spPr>
              <a:xfrm>
                <a:off x="4781550" y="3714683"/>
                <a:ext cx="540853" cy="12336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4892756" y="3622995"/>
                <a:ext cx="322897" cy="205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cxnSp>
            <p:nvCxnSpPr>
              <p:cNvPr id="49" name="Rett linje 48"/>
              <p:cNvCxnSpPr/>
              <p:nvPr/>
            </p:nvCxnSpPr>
            <p:spPr>
              <a:xfrm flipH="1">
                <a:off x="4838169" y="3838046"/>
                <a:ext cx="188832" cy="471589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49"/>
              <p:cNvCxnSpPr/>
              <p:nvPr/>
            </p:nvCxnSpPr>
            <p:spPr>
              <a:xfrm>
                <a:off x="5085537" y="3797940"/>
                <a:ext cx="185656" cy="511695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Rett linje 55"/>
            <p:cNvCxnSpPr>
              <a:stCxn id="17" idx="3"/>
            </p:cNvCxnSpPr>
            <p:nvPr/>
          </p:nvCxnSpPr>
          <p:spPr>
            <a:xfrm flipV="1">
              <a:off x="1720498" y="2919761"/>
              <a:ext cx="2047433" cy="998353"/>
            </a:xfrm>
            <a:prstGeom prst="line">
              <a:avLst/>
            </a:prstGeom>
            <a:ln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tt linje 58"/>
            <p:cNvCxnSpPr>
              <a:stCxn id="43" idx="3"/>
            </p:cNvCxnSpPr>
            <p:nvPr/>
          </p:nvCxnSpPr>
          <p:spPr>
            <a:xfrm flipH="1">
              <a:off x="2408147" y="2941698"/>
              <a:ext cx="1396644" cy="2024322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kstSylinder 59"/>
            <p:cNvSpPr txBox="1"/>
            <p:nvPr/>
          </p:nvSpPr>
          <p:spPr>
            <a:xfrm>
              <a:off x="221530" y="3122426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rgbClr val="FFC000"/>
                  </a:solidFill>
                </a:rPr>
                <a:t>Control segment</a:t>
              </a:r>
              <a:endParaRPr lang="nb-NO" dirty="0">
                <a:solidFill>
                  <a:srgbClr val="FFC000"/>
                </a:solidFill>
              </a:endParaRPr>
            </a:p>
          </p:txBody>
        </p:sp>
        <p:sp>
          <p:nvSpPr>
            <p:cNvPr id="61" name="TekstSylinder 60"/>
            <p:cNvSpPr txBox="1"/>
            <p:nvPr/>
          </p:nvSpPr>
          <p:spPr>
            <a:xfrm>
              <a:off x="2785129" y="1899791"/>
              <a:ext cx="1965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50000"/>
                    </a:schemeClr>
                  </a:solidFill>
                </a:rPr>
                <a:t>Space segment</a:t>
              </a:r>
              <a:endParaRPr lang="nb-NO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3" name="Ellipse 62"/>
            <p:cNvSpPr/>
            <p:nvPr/>
          </p:nvSpPr>
          <p:spPr>
            <a:xfrm>
              <a:off x="1980456" y="4095682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4" name="Ellipse 63"/>
            <p:cNvSpPr/>
            <p:nvPr/>
          </p:nvSpPr>
          <p:spPr>
            <a:xfrm>
              <a:off x="1825486" y="4373488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1957596" y="4671144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6" name="Ellipse 65"/>
            <p:cNvSpPr/>
            <p:nvPr/>
          </p:nvSpPr>
          <p:spPr>
            <a:xfrm>
              <a:off x="1413086" y="4327769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7" name="Ellipse 66"/>
            <p:cNvSpPr/>
            <p:nvPr/>
          </p:nvSpPr>
          <p:spPr>
            <a:xfrm>
              <a:off x="2102852" y="5125963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8" name="Ellipse 67"/>
            <p:cNvSpPr/>
            <p:nvPr/>
          </p:nvSpPr>
          <p:spPr>
            <a:xfrm>
              <a:off x="2582850" y="5311701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2223581" y="5664126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0" name="Ellipse 69"/>
            <p:cNvSpPr/>
            <p:nvPr/>
          </p:nvSpPr>
          <p:spPr>
            <a:xfrm>
              <a:off x="2721796" y="3938319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6" name="TekstSylinder 35"/>
            <p:cNvSpPr txBox="1"/>
            <p:nvPr/>
          </p:nvSpPr>
          <p:spPr>
            <a:xfrm>
              <a:off x="3083370" y="5150250"/>
              <a:ext cx="1792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rgbClr val="C00000"/>
                  </a:solidFill>
                </a:rPr>
                <a:t>User segment</a:t>
              </a:r>
              <a:endParaRPr lang="nb-NO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67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  <a:effectLst/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II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signal-in-space range error (SISRE)?</a:t>
            </a:r>
          </a:p>
        </p:txBody>
      </p:sp>
    </p:spTree>
    <p:extLst>
      <p:ext uri="{BB962C8B-B14F-4D97-AF65-F5344CB8AC3E}">
        <p14:creationId xmlns:p14="http://schemas.microsoft.com/office/powerpoint/2010/main" val="756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3606674"/>
            <a:ext cx="2552460" cy="2527188"/>
          </a:xfrm>
          <a:prstGeom prst="rect">
            <a:avLst/>
          </a:prstGeom>
        </p:spPr>
      </p:pic>
      <p:grpSp>
        <p:nvGrpSpPr>
          <p:cNvPr id="54" name="Gruppe 53"/>
          <p:cNvGrpSpPr/>
          <p:nvPr/>
        </p:nvGrpSpPr>
        <p:grpSpPr>
          <a:xfrm rot="21000000">
            <a:off x="4123207" y="2259313"/>
            <a:ext cx="609229" cy="1133341"/>
            <a:chOff x="4955365" y="1467576"/>
            <a:chExt cx="609229" cy="1133341"/>
          </a:xfrm>
        </p:grpSpPr>
        <p:sp>
          <p:nvSpPr>
            <p:cNvPr id="43" name="Ellipse 42"/>
            <p:cNvSpPr/>
            <p:nvPr/>
          </p:nvSpPr>
          <p:spPr>
            <a:xfrm>
              <a:off x="5095875" y="1888543"/>
              <a:ext cx="285750" cy="28310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4" name="Rektangel 43"/>
            <p:cNvSpPr/>
            <p:nvPr/>
          </p:nvSpPr>
          <p:spPr>
            <a:xfrm rot="19862634">
              <a:off x="5331744" y="2143851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Rektangel 44"/>
            <p:cNvSpPr/>
            <p:nvPr/>
          </p:nvSpPr>
          <p:spPr>
            <a:xfrm rot="19862634">
              <a:off x="4955365" y="1467576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sp>
        <p:nvSpPr>
          <p:cNvPr id="29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What is signal-in-space range error (SISRE)?</a:t>
            </a:r>
          </a:p>
        </p:txBody>
      </p:sp>
      <p:cxnSp>
        <p:nvCxnSpPr>
          <p:cNvPr id="31" name="Rett linje 30"/>
          <p:cNvCxnSpPr/>
          <p:nvPr/>
        </p:nvCxnSpPr>
        <p:spPr>
          <a:xfrm flipH="1">
            <a:off x="2927438" y="2941698"/>
            <a:ext cx="1396644" cy="202432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pe 31"/>
          <p:cNvGrpSpPr/>
          <p:nvPr/>
        </p:nvGrpSpPr>
        <p:grpSpPr>
          <a:xfrm>
            <a:off x="2752725" y="4966020"/>
            <a:ext cx="238125" cy="415605"/>
            <a:chOff x="4781550" y="3622995"/>
            <a:chExt cx="540853" cy="686640"/>
          </a:xfrm>
        </p:grpSpPr>
        <p:sp>
          <p:nvSpPr>
            <p:cNvPr id="33" name="Rektangel 32"/>
            <p:cNvSpPr/>
            <p:nvPr/>
          </p:nvSpPr>
          <p:spPr>
            <a:xfrm>
              <a:off x="4781550" y="3714683"/>
              <a:ext cx="540853" cy="12336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>
              <a:off x="4892756" y="3622995"/>
              <a:ext cx="322897" cy="205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cxnSp>
          <p:nvCxnSpPr>
            <p:cNvPr id="35" name="Rett linje 34"/>
            <p:cNvCxnSpPr/>
            <p:nvPr/>
          </p:nvCxnSpPr>
          <p:spPr>
            <a:xfrm flipH="1">
              <a:off x="4838169" y="3838046"/>
              <a:ext cx="188832" cy="47158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ett linje 35"/>
            <p:cNvCxnSpPr/>
            <p:nvPr/>
          </p:nvCxnSpPr>
          <p:spPr>
            <a:xfrm>
              <a:off x="5085537" y="3797940"/>
              <a:ext cx="185656" cy="511695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72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rtverket med slides">
  <a:themeElements>
    <a:clrScheme name="Kartverke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00736"/>
      </a:accent1>
      <a:accent2>
        <a:srgbClr val="DD5D26"/>
      </a:accent2>
      <a:accent3>
        <a:srgbClr val="EC9E25"/>
      </a:accent3>
      <a:accent4>
        <a:srgbClr val="6D3B7D"/>
      </a:accent4>
      <a:accent5>
        <a:srgbClr val="6F7371"/>
      </a:accent5>
      <a:accent6>
        <a:srgbClr val="5781A8"/>
      </a:accent6>
      <a:hlink>
        <a:srgbClr val="9CC52D"/>
      </a:hlink>
      <a:folHlink>
        <a:srgbClr val="0092C9"/>
      </a:folHlink>
    </a:clrScheme>
    <a:fontScheme name="Kartverket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Verdan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96000">
              <a:srgbClr val="F4F1F1"/>
            </a:gs>
            <a:gs pos="100000">
              <a:srgbClr val="EDEBE8"/>
            </a:gs>
          </a:gsLst>
          <a:path path="rect">
            <a:fillToRect r="100000" b="100000"/>
          </a:path>
          <a:tileRect l="-100000" t="-100000"/>
        </a:gradFill>
        <a:ln>
          <a:solidFill>
            <a:srgbClr val="D2CFC9">
              <a:alpha val="52000"/>
            </a:srgbClr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Verdan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Kartverket med slides</Template>
  <TotalTime>10233</TotalTime>
  <Words>2662</Words>
  <Application>Microsoft Office PowerPoint</Application>
  <PresentationFormat>Skjermfremvisning (4:3)</PresentationFormat>
  <Paragraphs>411</Paragraphs>
  <Slides>38</Slides>
  <Notes>35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Verdana</vt:lpstr>
      <vt:lpstr>Wingdings</vt:lpstr>
      <vt:lpstr>Kartverket med slides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dahmic</dc:creator>
  <cp:lastModifiedBy>Michael Dähnn</cp:lastModifiedBy>
  <cp:revision>635</cp:revision>
  <cp:lastPrinted>2017-06-14T08:28:26Z</cp:lastPrinted>
  <dcterms:created xsi:type="dcterms:W3CDTF">2012-06-05T10:27:47Z</dcterms:created>
  <dcterms:modified xsi:type="dcterms:W3CDTF">2018-09-05T14:08:00Z</dcterms:modified>
</cp:coreProperties>
</file>